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48" r:id="rId1"/>
  </p:sldMasterIdLst>
  <p:notesMasterIdLst>
    <p:notesMasterId r:id="rId43"/>
  </p:notesMasterIdLst>
  <p:sldIdLst>
    <p:sldId id="256" r:id="rId2"/>
    <p:sldId id="300" r:id="rId3"/>
    <p:sldId id="257" r:id="rId4"/>
    <p:sldId id="258" r:id="rId5"/>
    <p:sldId id="278" r:id="rId6"/>
    <p:sldId id="259" r:id="rId7"/>
    <p:sldId id="277" r:id="rId8"/>
    <p:sldId id="260" r:id="rId9"/>
    <p:sldId id="261" r:id="rId10"/>
    <p:sldId id="262" r:id="rId11"/>
    <p:sldId id="263" r:id="rId12"/>
    <p:sldId id="264" r:id="rId13"/>
    <p:sldId id="265" r:id="rId14"/>
    <p:sldId id="279" r:id="rId15"/>
    <p:sldId id="276" r:id="rId16"/>
    <p:sldId id="280" r:id="rId17"/>
    <p:sldId id="266" r:id="rId18"/>
    <p:sldId id="267" r:id="rId19"/>
    <p:sldId id="268" r:id="rId20"/>
    <p:sldId id="269" r:id="rId21"/>
    <p:sldId id="270" r:id="rId22"/>
    <p:sldId id="271" r:id="rId23"/>
    <p:sldId id="272" r:id="rId24"/>
    <p:sldId id="284" r:id="rId25"/>
    <p:sldId id="273" r:id="rId26"/>
    <p:sldId id="285" r:id="rId27"/>
    <p:sldId id="286" r:id="rId28"/>
    <p:sldId id="287" r:id="rId29"/>
    <p:sldId id="288" r:id="rId30"/>
    <p:sldId id="289" r:id="rId31"/>
    <p:sldId id="290" r:id="rId32"/>
    <p:sldId id="291" r:id="rId33"/>
    <p:sldId id="292" r:id="rId34"/>
    <p:sldId id="293" r:id="rId35"/>
    <p:sldId id="294" r:id="rId36"/>
    <p:sldId id="295" r:id="rId37"/>
    <p:sldId id="297" r:id="rId38"/>
    <p:sldId id="296" r:id="rId39"/>
    <p:sldId id="298" r:id="rId40"/>
    <p:sldId id="299" r:id="rId41"/>
    <p:sldId id="283"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45" autoAdjust="0"/>
    <p:restoredTop sz="94658" autoAdjust="0"/>
  </p:normalViewPr>
  <p:slideViewPr>
    <p:cSldViewPr>
      <p:cViewPr>
        <p:scale>
          <a:sx n="66" d="100"/>
          <a:sy n="66" d="100"/>
        </p:scale>
        <p:origin x="-1068" y="-582"/>
      </p:cViewPr>
      <p:guideLst>
        <p:guide orient="horz" pos="2160"/>
        <p:guide pos="2880"/>
      </p:guideLst>
    </p:cSldViewPr>
  </p:slideViewPr>
  <p:outlineViewPr>
    <p:cViewPr>
      <p:scale>
        <a:sx n="33" d="100"/>
        <a:sy n="33" d="100"/>
      </p:scale>
      <p:origin x="0" y="66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HeavyMetals(1)ff.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Trachurus%2520mediterraneus(1)ff.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Thunnus%2520thynnus(1)ff.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HeavyMetals(1)ff.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HeavyMetals(1)ff.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HeavyMetals(1)ff.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HeavyMetals(1)ff.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Pagellus%2520erythrinus(2)ff.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Lithognathus%2520mormyrus(2)ff.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Mullus%2520barbatus(1)ff.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F:\fff&#1585;&#1587;&#1575;&#1604;&#1577;%20&#1585;&#1580;&#1576;%20&#1575;&#1604;&#1606;&#1607;&#1575;&#1574;&#1610;&#1577;\&#1575;&#1604;&#1580;&#1583;&#1575;&#1608;&#1604;%20&#1608;&#1575;&#1594;&#1604;&#1575;&#1601;%20&#1608;&#1575;&#1604;&#1588;&#1603;&#1585;\&#1585;&#1587;&#1575;&#1604;&#1577;%20&#1575;&#1604;&#1575;&#1582;&#1610;&#1585;&#1577;\&#1580;&#1583;&#1575;&#1608;&#1604;%20&#1575;&#1604;&#1575;&#1587;&#1605;&#1575;&#1603;\Sardinella%2520aurita(2)f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6751946607341512E-2"/>
          <c:y val="4.0677966101694885E-2"/>
          <c:w val="0.90582660368132994"/>
          <c:h val="0.66949152542373025"/>
        </c:manualLayout>
      </c:layout>
      <c:barChart>
        <c:barDir val="col"/>
        <c:grouping val="clustered"/>
        <c:varyColors val="1"/>
        <c:ser>
          <c:idx val="0"/>
          <c:order val="0"/>
          <c:tx>
            <c:strRef>
              <c:f>ChartData!$B$42</c:f>
              <c:strCache>
                <c:ptCount val="1"/>
                <c:pt idx="0">
                  <c:v>Liver</c:v>
                </c:pt>
              </c:strCache>
            </c:strRef>
          </c:tx>
          <c:spPr>
            <a:solidFill>
              <a:srgbClr val="9999FF"/>
            </a:solidFill>
            <a:ln w="12700">
              <a:solidFill>
                <a:srgbClr val="000000"/>
              </a:solidFill>
              <a:prstDash val="solid"/>
            </a:ln>
          </c:spPr>
          <c:invertIfNegative val="1"/>
          <c:cat>
            <c:strRef>
              <c:f>ChartData!$A$43:$A$48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ChartData!$B$43:$B$48</c:f>
              <c:numCache>
                <c:formatCode>0.000</c:formatCode>
                <c:ptCount val="6"/>
                <c:pt idx="0">
                  <c:v>1.5660000000000001</c:v>
                </c:pt>
                <c:pt idx="1">
                  <c:v>1.7198119999999999</c:v>
                </c:pt>
                <c:pt idx="2">
                  <c:v>1.8939859999999999</c:v>
                </c:pt>
                <c:pt idx="3">
                  <c:v>1.0372809999999999</c:v>
                </c:pt>
                <c:pt idx="4">
                  <c:v>1.4571069999999979</c:v>
                </c:pt>
                <c:pt idx="5">
                  <c:v>1.3702000000000001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ChartData!$C$42</c:f>
              <c:strCache>
                <c:ptCount val="1"/>
                <c:pt idx="0">
                  <c:v>Gills</c:v>
                </c:pt>
              </c:strCache>
            </c:strRef>
          </c:tx>
          <c:spPr>
            <a:solidFill>
              <a:srgbClr val="993366"/>
            </a:solidFill>
            <a:ln w="12700">
              <a:solidFill>
                <a:srgbClr val="000000"/>
              </a:solidFill>
              <a:prstDash val="solid"/>
            </a:ln>
          </c:spPr>
          <c:invertIfNegative val="1"/>
          <c:cat>
            <c:strRef>
              <c:f>ChartData!$A$43:$A$48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ChartData!$C$43:$C$48</c:f>
              <c:numCache>
                <c:formatCode>0.000</c:formatCode>
                <c:ptCount val="6"/>
                <c:pt idx="0">
                  <c:v>1.0751999999999979</c:v>
                </c:pt>
                <c:pt idx="1">
                  <c:v>1.1811880000000001</c:v>
                </c:pt>
                <c:pt idx="2">
                  <c:v>1.2897859999999999</c:v>
                </c:pt>
                <c:pt idx="3">
                  <c:v>0.86537500000000112</c:v>
                </c:pt>
                <c:pt idx="4">
                  <c:v>0.97599999999999998</c:v>
                </c:pt>
                <c:pt idx="5">
                  <c:v>1.028975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ChartData!$D$42</c:f>
              <c:strCache>
                <c:ptCount val="1"/>
                <c:pt idx="0">
                  <c:v>Gonad</c:v>
                </c:pt>
              </c:strCache>
            </c:strRef>
          </c:tx>
          <c:spPr>
            <a:solidFill>
              <a:srgbClr val="FFFFCC"/>
            </a:solidFill>
            <a:ln w="12700">
              <a:solidFill>
                <a:srgbClr val="000000"/>
              </a:solidFill>
              <a:prstDash val="solid"/>
            </a:ln>
          </c:spPr>
          <c:invertIfNegative val="1"/>
          <c:cat>
            <c:strRef>
              <c:f>ChartData!$A$43:$A$48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ChartData!$D$43:$D$48</c:f>
              <c:numCache>
                <c:formatCode>0.000</c:formatCode>
                <c:ptCount val="6"/>
                <c:pt idx="0">
                  <c:v>0.85479000000000138</c:v>
                </c:pt>
                <c:pt idx="1">
                  <c:v>0.91912499999999997</c:v>
                </c:pt>
                <c:pt idx="2">
                  <c:v>1.19072</c:v>
                </c:pt>
                <c:pt idx="3">
                  <c:v>0.75731300000000001</c:v>
                </c:pt>
                <c:pt idx="4">
                  <c:v>0.39550000000000063</c:v>
                </c:pt>
                <c:pt idx="5">
                  <c:v>0.99070800000000003</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ChartData!$E$42</c:f>
              <c:strCache>
                <c:ptCount val="1"/>
                <c:pt idx="0">
                  <c:v>Muscles</c:v>
                </c:pt>
              </c:strCache>
            </c:strRef>
          </c:tx>
          <c:spPr>
            <a:solidFill>
              <a:srgbClr val="CCFFFF"/>
            </a:solidFill>
            <a:ln w="12700">
              <a:solidFill>
                <a:srgbClr val="000000"/>
              </a:solidFill>
              <a:prstDash val="solid"/>
            </a:ln>
          </c:spPr>
          <c:invertIfNegative val="1"/>
          <c:cat>
            <c:strRef>
              <c:f>ChartData!$A$43:$A$48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ChartData!$E$43:$E$48</c:f>
              <c:numCache>
                <c:formatCode>0.000</c:formatCode>
                <c:ptCount val="6"/>
                <c:pt idx="0">
                  <c:v>0.18040000000000031</c:v>
                </c:pt>
                <c:pt idx="1">
                  <c:v>0.19353100000000031</c:v>
                </c:pt>
                <c:pt idx="2">
                  <c:v>0.27482100000000032</c:v>
                </c:pt>
                <c:pt idx="3">
                  <c:v>0.17496900000000037</c:v>
                </c:pt>
                <c:pt idx="4">
                  <c:v>0.15153600000000031</c:v>
                </c:pt>
                <c:pt idx="5">
                  <c:v>0.176125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6796032"/>
        <c:axId val="26797952"/>
      </c:barChart>
      <c:catAx>
        <c:axId val="26796032"/>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Fishes</a:t>
                </a:r>
              </a:p>
            </c:rich>
          </c:tx>
          <c:layout>
            <c:manualLayout>
              <c:xMode val="edge"/>
              <c:yMode val="edge"/>
              <c:x val="0.5098242229743557"/>
              <c:y val="0.8118644594919352"/>
            </c:manualLayout>
          </c:layout>
          <c:overlay val="1"/>
          <c:spPr>
            <a:noFill/>
            <a:ln w="25400">
              <a:noFill/>
            </a:ln>
          </c:spPr>
        </c:title>
        <c:numFmt formatCode="General" sourceLinked="1"/>
        <c:majorTickMark val="none"/>
        <c:minorTickMark val="cross"/>
        <c:tickLblPos val="nextTo"/>
        <c:crossAx val="26797952"/>
        <c:crosses val="autoZero"/>
        <c:auto val="1"/>
        <c:lblAlgn val="ctr"/>
        <c:lblOffset val="100"/>
        <c:tickLblSkip val="1"/>
        <c:tickMarkSkip val="1"/>
        <c:noMultiLvlLbl val="1"/>
      </c:catAx>
      <c:valAx>
        <c:axId val="26797952"/>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Cu</a:t>
                </a:r>
              </a:p>
            </c:rich>
          </c:tx>
          <c:layout>
            <c:manualLayout>
              <c:xMode val="edge"/>
              <c:yMode val="edge"/>
              <c:x val="1.240949558365338E-2"/>
              <c:y val="0.35310724400024501"/>
            </c:manualLayout>
          </c:layout>
          <c:overlay val="1"/>
          <c:spPr>
            <a:noFill/>
            <a:ln w="25400">
              <a:noFill/>
            </a:ln>
          </c:spPr>
        </c:title>
        <c:numFmt formatCode="0.0" sourceLinked="0"/>
        <c:majorTickMark val="cross"/>
        <c:minorTickMark val="cross"/>
        <c:tickLblPos val="nextTo"/>
        <c:crossAx val="26796032"/>
        <c:crosses val="autoZero"/>
        <c:crossBetween val="between"/>
      </c:valAx>
      <c:spPr>
        <a:noFill/>
        <a:ln w="12700">
          <a:solidFill>
            <a:srgbClr val="808080"/>
          </a:solidFill>
          <a:prstDash val="solid"/>
        </a:ln>
      </c:spPr>
    </c:plotArea>
    <c:legend>
      <c:legendPos val="r"/>
      <c:layout>
        <c:manualLayout>
          <c:xMode val="edge"/>
          <c:yMode val="edge"/>
          <c:x val="0.64738602552186542"/>
          <c:y val="5.5932182624389183E-2"/>
          <c:w val="0.3348164775616872"/>
          <c:h val="7.457630632795692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rgbClr val="FFFFFF"/>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3422957600827329E-2"/>
          <c:y val="3.898305084745763E-2"/>
          <c:w val="0.8397104446742506"/>
          <c:h val="0.70677966101694911"/>
        </c:manualLayout>
      </c:layout>
      <c:barChart>
        <c:barDir val="col"/>
        <c:grouping val="clustered"/>
        <c:varyColors val="1"/>
        <c:ser>
          <c:idx val="0"/>
          <c:order val="0"/>
          <c:tx>
            <c:strRef>
              <c:f>DataChart!$A$2</c:f>
              <c:strCache>
                <c:ptCount val="1"/>
                <c:pt idx="0">
                  <c:v>Hg</c:v>
                </c:pt>
              </c:strCache>
            </c:strRef>
          </c:tx>
          <c:spPr>
            <a:solidFill>
              <a:srgbClr val="9999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DataChart!$B$2:$E$2</c:f>
              <c:numCache>
                <c:formatCode>0.0000</c:formatCode>
                <c:ptCount val="4"/>
                <c:pt idx="0">
                  <c:v>0.15905700000000028</c:v>
                </c:pt>
                <c:pt idx="1">
                  <c:v>0.12807399999999997</c:v>
                </c:pt>
                <c:pt idx="2">
                  <c:v>0.11319700000000002</c:v>
                </c:pt>
                <c:pt idx="3">
                  <c:v>5.8294000000000012E-2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DataChart!$A$3</c:f>
              <c:strCache>
                <c:ptCount val="1"/>
                <c:pt idx="0">
                  <c:v>Pb</c:v>
                </c:pt>
              </c:strCache>
            </c:strRef>
          </c:tx>
          <c:spPr>
            <a:solidFill>
              <a:srgbClr val="9933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DataChart!$B$3:$E$3</c:f>
              <c:numCache>
                <c:formatCode>0.0000</c:formatCode>
                <c:ptCount val="4"/>
                <c:pt idx="0">
                  <c:v>0.42235700000000032</c:v>
                </c:pt>
                <c:pt idx="1">
                  <c:v>0.33802900000000063</c:v>
                </c:pt>
                <c:pt idx="2">
                  <c:v>0.15267900000000001</c:v>
                </c:pt>
                <c:pt idx="3">
                  <c:v>0.10822900000000017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DataChart!$A$4</c:f>
              <c:strCache>
                <c:ptCount val="1"/>
                <c:pt idx="0">
                  <c:v>Cd</c:v>
                </c:pt>
              </c:strCache>
            </c:strRef>
          </c:tx>
          <c:spPr>
            <a:solidFill>
              <a:srgbClr val="FFFFCC"/>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DataChart!$B$4:$E$4</c:f>
              <c:numCache>
                <c:formatCode>0.0000</c:formatCode>
                <c:ptCount val="4"/>
                <c:pt idx="0">
                  <c:v>0.10512100000000017</c:v>
                </c:pt>
                <c:pt idx="1">
                  <c:v>0.16225700000000001</c:v>
                </c:pt>
                <c:pt idx="2">
                  <c:v>8.1964000000000065E-2</c:v>
                </c:pt>
                <c:pt idx="3">
                  <c:v>2.1100000000000001E-2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DataChart!$A$5</c:f>
              <c:strCache>
                <c:ptCount val="1"/>
                <c:pt idx="0">
                  <c:v>Zn</c:v>
                </c:pt>
              </c:strCache>
            </c:strRef>
          </c:tx>
          <c:spPr>
            <a:solidFill>
              <a:srgbClr val="CCFF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DataChart!$B$5:$E$5</c:f>
              <c:numCache>
                <c:formatCode>0.0000</c:formatCode>
                <c:ptCount val="4"/>
                <c:pt idx="0">
                  <c:v>13.176714</c:v>
                </c:pt>
                <c:pt idx="1">
                  <c:v>11.487214</c:v>
                </c:pt>
                <c:pt idx="2">
                  <c:v>21.759713999999963</c:v>
                </c:pt>
                <c:pt idx="3">
                  <c:v>3.9074</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4"/>
          <c:order val="4"/>
          <c:tx>
            <c:strRef>
              <c:f>DataChart!$A$6</c:f>
              <c:strCache>
                <c:ptCount val="1"/>
                <c:pt idx="0">
                  <c:v>Cu</c:v>
                </c:pt>
              </c:strCache>
            </c:strRef>
          </c:tx>
          <c:spPr>
            <a:solidFill>
              <a:srgbClr val="6600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DataChart!$B$6:$E$6</c:f>
              <c:numCache>
                <c:formatCode>0.0000</c:formatCode>
                <c:ptCount val="4"/>
                <c:pt idx="0">
                  <c:v>1.4571069999999979</c:v>
                </c:pt>
                <c:pt idx="1">
                  <c:v>0.97600000000000064</c:v>
                </c:pt>
                <c:pt idx="2">
                  <c:v>0.39550000000000063</c:v>
                </c:pt>
                <c:pt idx="3">
                  <c:v>0.15153600000000031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515136"/>
        <c:axId val="27521408"/>
      </c:barChart>
      <c:catAx>
        <c:axId val="27515136"/>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Organs</a:t>
                </a:r>
              </a:p>
            </c:rich>
          </c:tx>
          <c:layout>
            <c:manualLayout>
              <c:xMode val="edge"/>
              <c:yMode val="edge"/>
              <c:x val="0.46639089968976327"/>
              <c:y val="0.81186440677966099"/>
            </c:manualLayout>
          </c:layout>
          <c:overlay val="1"/>
          <c:spPr>
            <a:noFill/>
            <a:ln w="25400">
              <a:noFill/>
            </a:ln>
          </c:spPr>
        </c:title>
        <c:numFmt formatCode="General" sourceLinked="1"/>
        <c:majorTickMark val="none"/>
        <c:minorTickMark val="cross"/>
        <c:tickLblPos val="nextTo"/>
        <c:crossAx val="27521408"/>
        <c:crosses val="autoZero"/>
        <c:auto val="1"/>
        <c:lblAlgn val="ctr"/>
        <c:lblOffset val="100"/>
        <c:tickLblSkip val="1"/>
        <c:tickMarkSkip val="1"/>
        <c:noMultiLvlLbl val="1"/>
      </c:catAx>
      <c:valAx>
        <c:axId val="27521408"/>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Concentration</a:t>
                </a:r>
              </a:p>
            </c:rich>
          </c:tx>
          <c:layout>
            <c:manualLayout>
              <c:xMode val="edge"/>
              <c:yMode val="edge"/>
              <c:x val="1.2409513960703202E-2"/>
              <c:y val="0.30847457627118724"/>
            </c:manualLayout>
          </c:layout>
          <c:overlay val="1"/>
          <c:spPr>
            <a:noFill/>
            <a:ln w="25400">
              <a:noFill/>
            </a:ln>
          </c:spPr>
        </c:title>
        <c:numFmt formatCode="0" sourceLinked="0"/>
        <c:majorTickMark val="cross"/>
        <c:minorTickMark val="cross"/>
        <c:tickLblPos val="nextTo"/>
        <c:crossAx val="27515136"/>
        <c:crosses val="autoZero"/>
        <c:crossBetween val="between"/>
      </c:valAx>
      <c:spPr>
        <a:noFill/>
        <a:ln w="12700">
          <a:solidFill>
            <a:srgbClr val="808080"/>
          </a:solidFill>
          <a:prstDash val="solid"/>
        </a:ln>
      </c:spPr>
    </c:plotArea>
    <c:legend>
      <c:legendPos val="r"/>
      <c:layout>
        <c:manualLayout>
          <c:xMode val="edge"/>
          <c:yMode val="edge"/>
          <c:x val="9.8241985522233746E-2"/>
          <c:y val="6.4406779661017002E-2"/>
          <c:w val="0.37228541882109617"/>
          <c:h val="9.4915254237288124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chemeClr val="bg1"/>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3422957600827329E-2"/>
          <c:y val="3.898305084745763E-2"/>
          <c:w val="0.8397104446742506"/>
          <c:h val="0.70677966101694911"/>
        </c:manualLayout>
      </c:layout>
      <c:barChart>
        <c:barDir val="col"/>
        <c:grouping val="clustered"/>
        <c:varyColors val="1"/>
        <c:ser>
          <c:idx val="0"/>
          <c:order val="0"/>
          <c:tx>
            <c:strRef>
              <c:f>DataChart!$A$2</c:f>
              <c:strCache>
                <c:ptCount val="1"/>
                <c:pt idx="0">
                  <c:v>Hg</c:v>
                </c:pt>
              </c:strCache>
            </c:strRef>
          </c:tx>
          <c:spPr>
            <a:solidFill>
              <a:srgbClr val="9999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DataChart!$B$2:$E$2</c:f>
              <c:numCache>
                <c:formatCode>0.0000</c:formatCode>
                <c:ptCount val="4"/>
                <c:pt idx="0">
                  <c:v>0.71976700000000005</c:v>
                </c:pt>
                <c:pt idx="1">
                  <c:v>0.69768300000000005</c:v>
                </c:pt>
                <c:pt idx="2">
                  <c:v>0.68721699999999886</c:v>
                </c:pt>
                <c:pt idx="3">
                  <c:v>0.29765000000000008</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DataChart!$A$3</c:f>
              <c:strCache>
                <c:ptCount val="1"/>
                <c:pt idx="0">
                  <c:v>Pb</c:v>
                </c:pt>
              </c:strCache>
            </c:strRef>
          </c:tx>
          <c:spPr>
            <a:solidFill>
              <a:srgbClr val="9933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DataChart!$B$3:$E$3</c:f>
              <c:numCache>
                <c:formatCode>0.0000</c:formatCode>
                <c:ptCount val="4"/>
                <c:pt idx="0">
                  <c:v>0.66950000000000065</c:v>
                </c:pt>
                <c:pt idx="1">
                  <c:v>0.55995799999999996</c:v>
                </c:pt>
                <c:pt idx="2">
                  <c:v>0.46429199999999998</c:v>
                </c:pt>
                <c:pt idx="3">
                  <c:v>0.15746700000000047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DataChart!$A$4</c:f>
              <c:strCache>
                <c:ptCount val="1"/>
                <c:pt idx="0">
                  <c:v>Cd</c:v>
                </c:pt>
              </c:strCache>
            </c:strRef>
          </c:tx>
          <c:spPr>
            <a:solidFill>
              <a:srgbClr val="FFFFCC"/>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DataChart!$B$4:$E$4</c:f>
              <c:numCache>
                <c:formatCode>0.0000</c:formatCode>
                <c:ptCount val="4"/>
                <c:pt idx="0">
                  <c:v>0.26070000000000004</c:v>
                </c:pt>
                <c:pt idx="1">
                  <c:v>0.14761700000000025</c:v>
                </c:pt>
                <c:pt idx="2">
                  <c:v>0.10685</c:v>
                </c:pt>
                <c:pt idx="3">
                  <c:v>8.018299999999999E-2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DataChart!$A$5</c:f>
              <c:strCache>
                <c:ptCount val="1"/>
                <c:pt idx="0">
                  <c:v>Zn</c:v>
                </c:pt>
              </c:strCache>
            </c:strRef>
          </c:tx>
          <c:spPr>
            <a:solidFill>
              <a:srgbClr val="CCFF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DataChart!$B$5:$E$5</c:f>
              <c:numCache>
                <c:formatCode>0.0000</c:formatCode>
                <c:ptCount val="4"/>
                <c:pt idx="0">
                  <c:v>19.160667</c:v>
                </c:pt>
                <c:pt idx="1">
                  <c:v>11.942</c:v>
                </c:pt>
                <c:pt idx="2">
                  <c:v>27.895083</c:v>
                </c:pt>
                <c:pt idx="3">
                  <c:v>4.7017249999999997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4"/>
          <c:order val="4"/>
          <c:tx>
            <c:strRef>
              <c:f>DataChart!$A$6</c:f>
              <c:strCache>
                <c:ptCount val="1"/>
                <c:pt idx="0">
                  <c:v>Cu</c:v>
                </c:pt>
              </c:strCache>
            </c:strRef>
          </c:tx>
          <c:spPr>
            <a:solidFill>
              <a:srgbClr val="6600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DataChart!$B$6:$E$6</c:f>
              <c:numCache>
                <c:formatCode>0.0000</c:formatCode>
                <c:ptCount val="4"/>
                <c:pt idx="0">
                  <c:v>1.3702000000000001</c:v>
                </c:pt>
                <c:pt idx="1">
                  <c:v>1.028975</c:v>
                </c:pt>
                <c:pt idx="2">
                  <c:v>0.99070800000000003</c:v>
                </c:pt>
                <c:pt idx="3">
                  <c:v>0.176125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6854144"/>
        <c:axId val="26856064"/>
      </c:barChart>
      <c:catAx>
        <c:axId val="26854144"/>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Organs</a:t>
                </a:r>
              </a:p>
            </c:rich>
          </c:tx>
          <c:layout>
            <c:manualLayout>
              <c:xMode val="edge"/>
              <c:yMode val="edge"/>
              <c:x val="0.46639089968976327"/>
              <c:y val="0.81186440677966099"/>
            </c:manualLayout>
          </c:layout>
          <c:overlay val="1"/>
          <c:spPr>
            <a:noFill/>
            <a:ln w="25400">
              <a:noFill/>
            </a:ln>
          </c:spPr>
        </c:title>
        <c:numFmt formatCode="General" sourceLinked="1"/>
        <c:majorTickMark val="none"/>
        <c:minorTickMark val="cross"/>
        <c:tickLblPos val="nextTo"/>
        <c:crossAx val="26856064"/>
        <c:crosses val="autoZero"/>
        <c:auto val="1"/>
        <c:lblAlgn val="ctr"/>
        <c:lblOffset val="100"/>
        <c:tickLblSkip val="1"/>
        <c:tickMarkSkip val="1"/>
        <c:noMultiLvlLbl val="1"/>
      </c:catAx>
      <c:valAx>
        <c:axId val="26856064"/>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Concentration</a:t>
                </a:r>
              </a:p>
            </c:rich>
          </c:tx>
          <c:layout>
            <c:manualLayout>
              <c:xMode val="edge"/>
              <c:yMode val="edge"/>
              <c:x val="1.2409513960703202E-2"/>
              <c:y val="0.30847457627118724"/>
            </c:manualLayout>
          </c:layout>
          <c:overlay val="1"/>
          <c:spPr>
            <a:noFill/>
            <a:ln w="25400">
              <a:noFill/>
            </a:ln>
          </c:spPr>
        </c:title>
        <c:numFmt formatCode="0" sourceLinked="0"/>
        <c:majorTickMark val="cross"/>
        <c:minorTickMark val="cross"/>
        <c:tickLblPos val="nextTo"/>
        <c:crossAx val="26854144"/>
        <c:crosses val="autoZero"/>
        <c:crossBetween val="between"/>
      </c:valAx>
      <c:spPr>
        <a:noFill/>
        <a:ln w="12700">
          <a:solidFill>
            <a:srgbClr val="808080"/>
          </a:solidFill>
          <a:prstDash val="solid"/>
        </a:ln>
      </c:spPr>
    </c:plotArea>
    <c:legend>
      <c:legendPos val="r"/>
      <c:layout>
        <c:manualLayout>
          <c:xMode val="edge"/>
          <c:yMode val="edge"/>
          <c:x val="9.8241985522233746E-2"/>
          <c:y val="6.4406779661017002E-2"/>
          <c:w val="0.37228541882109617"/>
          <c:h val="9.4915254237288124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prstClr val="white"/>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1190211345939933E-2"/>
          <c:y val="5.6693824665881673E-2"/>
          <c:w val="0.91467033634684691"/>
          <c:h val="0.67177944947041446"/>
        </c:manualLayout>
      </c:layout>
      <c:barChart>
        <c:barDir val="col"/>
        <c:grouping val="clustered"/>
        <c:varyColors val="1"/>
        <c:ser>
          <c:idx val="0"/>
          <c:order val="0"/>
          <c:tx>
            <c:strRef>
              <c:f>ChartData!$B$32</c:f>
              <c:strCache>
                <c:ptCount val="1"/>
                <c:pt idx="0">
                  <c:v>Liver</c:v>
                </c:pt>
              </c:strCache>
            </c:strRef>
          </c:tx>
          <c:spPr>
            <a:solidFill>
              <a:srgbClr val="9999FF"/>
            </a:solidFill>
            <a:ln w="12700">
              <a:solidFill>
                <a:srgbClr val="000000"/>
              </a:solidFill>
              <a:prstDash val="solid"/>
            </a:ln>
          </c:spPr>
          <c:invertIfNegative val="1"/>
          <c:cat>
            <c:strRef>
              <c:f>ChartData!$A$33:$A$38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ChartData!$B$33:$B$38</c:f>
              <c:numCache>
                <c:formatCode>0.000</c:formatCode>
                <c:ptCount val="6"/>
                <c:pt idx="0">
                  <c:v>14.929333</c:v>
                </c:pt>
                <c:pt idx="1">
                  <c:v>22.934438</c:v>
                </c:pt>
                <c:pt idx="2">
                  <c:v>25.278320999999959</c:v>
                </c:pt>
                <c:pt idx="3">
                  <c:v>12.705437000000018</c:v>
                </c:pt>
                <c:pt idx="4">
                  <c:v>13.176714</c:v>
                </c:pt>
                <c:pt idx="5">
                  <c:v>19.160667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ChartData!$C$32</c:f>
              <c:strCache>
                <c:ptCount val="1"/>
                <c:pt idx="0">
                  <c:v>Gills</c:v>
                </c:pt>
              </c:strCache>
            </c:strRef>
          </c:tx>
          <c:spPr>
            <a:solidFill>
              <a:srgbClr val="993366"/>
            </a:solidFill>
            <a:ln w="12700">
              <a:solidFill>
                <a:srgbClr val="000000"/>
              </a:solidFill>
              <a:prstDash val="solid"/>
            </a:ln>
          </c:spPr>
          <c:invertIfNegative val="1"/>
          <c:cat>
            <c:strRef>
              <c:f>ChartData!$A$33:$A$38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ChartData!$C$33:$C$38</c:f>
              <c:numCache>
                <c:formatCode>0.000</c:formatCode>
                <c:ptCount val="6"/>
                <c:pt idx="0">
                  <c:v>17.340399999999963</c:v>
                </c:pt>
                <c:pt idx="1">
                  <c:v>25.541813000000001</c:v>
                </c:pt>
                <c:pt idx="2">
                  <c:v>27.130357000000032</c:v>
                </c:pt>
                <c:pt idx="3">
                  <c:v>8.9364190000000008</c:v>
                </c:pt>
                <c:pt idx="4">
                  <c:v>11.487214</c:v>
                </c:pt>
                <c:pt idx="5">
                  <c:v>11.942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ChartData!$D$32</c:f>
              <c:strCache>
                <c:ptCount val="1"/>
                <c:pt idx="0">
                  <c:v>Gonad</c:v>
                </c:pt>
              </c:strCache>
            </c:strRef>
          </c:tx>
          <c:spPr>
            <a:solidFill>
              <a:srgbClr val="FFFFCC"/>
            </a:solidFill>
            <a:ln w="12700">
              <a:solidFill>
                <a:srgbClr val="000000"/>
              </a:solidFill>
              <a:prstDash val="solid"/>
            </a:ln>
          </c:spPr>
          <c:invertIfNegative val="1"/>
          <c:cat>
            <c:strRef>
              <c:f>ChartData!$A$33:$A$38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ChartData!$D$33:$D$38</c:f>
              <c:numCache>
                <c:formatCode>0.000</c:formatCode>
                <c:ptCount val="6"/>
                <c:pt idx="0">
                  <c:v>29.182549999999935</c:v>
                </c:pt>
                <c:pt idx="1">
                  <c:v>34.697444000000004</c:v>
                </c:pt>
                <c:pt idx="2">
                  <c:v>41.492143000000013</c:v>
                </c:pt>
                <c:pt idx="3">
                  <c:v>27.969811999999987</c:v>
                </c:pt>
                <c:pt idx="4">
                  <c:v>21.759713999999963</c:v>
                </c:pt>
                <c:pt idx="5">
                  <c:v>27.895083</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ChartData!$E$32</c:f>
              <c:strCache>
                <c:ptCount val="1"/>
                <c:pt idx="0">
                  <c:v>Muscles</c:v>
                </c:pt>
              </c:strCache>
            </c:strRef>
          </c:tx>
          <c:spPr>
            <a:solidFill>
              <a:srgbClr val="CCFFFF"/>
            </a:solidFill>
            <a:ln w="12700">
              <a:solidFill>
                <a:srgbClr val="000000"/>
              </a:solidFill>
              <a:prstDash val="solid"/>
            </a:ln>
          </c:spPr>
          <c:invertIfNegative val="1"/>
          <c:cat>
            <c:strRef>
              <c:f>ChartData!$A$33:$A$38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ChartData!$E$33:$E$38</c:f>
              <c:numCache>
                <c:formatCode>0.000</c:formatCode>
                <c:ptCount val="6"/>
                <c:pt idx="0">
                  <c:v>4.9069500000000001</c:v>
                </c:pt>
                <c:pt idx="1">
                  <c:v>5.3245439999999906</c:v>
                </c:pt>
                <c:pt idx="2">
                  <c:v>5.9000859999999955</c:v>
                </c:pt>
                <c:pt idx="3">
                  <c:v>3.9646249999999998</c:v>
                </c:pt>
                <c:pt idx="4">
                  <c:v>3.9074</c:v>
                </c:pt>
                <c:pt idx="5">
                  <c:v>4.7017249999999997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6715648"/>
        <c:axId val="26717568"/>
      </c:barChart>
      <c:catAx>
        <c:axId val="26715648"/>
        <c:scaling>
          <c:orientation val="minMax"/>
        </c:scaling>
        <c:delete val="1"/>
        <c:axPos val="b"/>
        <c:title>
          <c:tx>
            <c:rich>
              <a:bodyPr/>
              <a:lstStyle/>
              <a:p>
                <a:pPr>
                  <a:defRPr/>
                </a:pPr>
                <a:r>
                  <a:rPr lang="en-US" b="1" dirty="0"/>
                  <a:t>Fishes</a:t>
                </a:r>
              </a:p>
            </c:rich>
          </c:tx>
          <c:layout>
            <c:manualLayout>
              <c:xMode val="edge"/>
              <c:yMode val="edge"/>
              <c:x val="0.50775589091408202"/>
              <c:y val="0.81186431761743694"/>
            </c:manualLayout>
          </c:layout>
          <c:overlay val="1"/>
          <c:spPr>
            <a:noFill/>
            <a:ln w="25400">
              <a:noFill/>
            </a:ln>
          </c:spPr>
        </c:title>
        <c:numFmt formatCode="General" sourceLinked="1"/>
        <c:majorTickMark val="none"/>
        <c:minorTickMark val="cross"/>
        <c:tickLblPos val="nextTo"/>
        <c:crossAx val="26717568"/>
        <c:crosses val="autoZero"/>
        <c:auto val="1"/>
        <c:lblAlgn val="ctr"/>
        <c:lblOffset val="100"/>
        <c:tickLblSkip val="1"/>
        <c:tickMarkSkip val="1"/>
        <c:noMultiLvlLbl val="1"/>
      </c:catAx>
      <c:valAx>
        <c:axId val="26717568"/>
        <c:scaling>
          <c:orientation val="minMax"/>
        </c:scaling>
        <c:delete val="1"/>
        <c:axPos val="l"/>
        <c:title>
          <c:tx>
            <c:rich>
              <a:bodyPr/>
              <a:lstStyle/>
              <a:p>
                <a:pPr>
                  <a:defRPr/>
                </a:pPr>
                <a:r>
                  <a:rPr lang="en-US"/>
                  <a:t>Zn</a:t>
                </a:r>
              </a:p>
            </c:rich>
          </c:tx>
          <c:layout>
            <c:manualLayout>
              <c:xMode val="edge"/>
              <c:yMode val="edge"/>
              <c:x val="8.9624225225462505E-3"/>
              <c:y val="0.35084749243702806"/>
            </c:manualLayout>
          </c:layout>
          <c:overlay val="1"/>
          <c:spPr>
            <a:noFill/>
            <a:ln w="25400">
              <a:noFill/>
            </a:ln>
          </c:spPr>
        </c:title>
        <c:numFmt formatCode="0" sourceLinked="0"/>
        <c:majorTickMark val="cross"/>
        <c:minorTickMark val="cross"/>
        <c:tickLblPos val="nextTo"/>
        <c:crossAx val="26715648"/>
        <c:crosses val="autoZero"/>
        <c:crossBetween val="between"/>
      </c:valAx>
      <c:spPr>
        <a:noFill/>
        <a:ln w="12700">
          <a:solidFill>
            <a:srgbClr val="808080"/>
          </a:solidFill>
          <a:prstDash val="solid"/>
        </a:ln>
      </c:spPr>
    </c:plotArea>
    <c:legend>
      <c:legendPos val="r"/>
      <c:layout>
        <c:manualLayout>
          <c:xMode val="edge"/>
          <c:yMode val="edge"/>
          <c:x val="0.64632887518648785"/>
          <c:y val="6.7372063628410583E-2"/>
          <c:w val="0.32849856504310826"/>
          <c:h val="9.6522834482251726E-2"/>
        </c:manualLayout>
      </c:layout>
      <c:overlay val="1"/>
      <c:spPr>
        <a:solidFill>
          <a:srgbClr val="FFFFFF"/>
        </a:solidFill>
        <a:ln w="25400">
          <a:noFill/>
        </a:ln>
      </c:spPr>
    </c:legend>
    <c:plotVisOnly val="1"/>
    <c:dispBlanksAs val="gap"/>
    <c:showDLblsOverMax val="1"/>
  </c:chart>
  <c:spPr>
    <a:solidFill>
      <a:srgbClr val="FFFFFF"/>
    </a:solidFill>
    <a:ln w="9525">
      <a:noFill/>
    </a:ln>
  </c:spPr>
  <c:txPr>
    <a:bodyPr/>
    <a:lstStyle/>
    <a:p>
      <a:pPr>
        <a:defRPr sz="1200" b="0" i="1"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5639599555061179E-2"/>
          <c:y val="4.0677966101694885E-2"/>
          <c:w val="0.91022090988626259"/>
          <c:h val="0.66949152542373025"/>
        </c:manualLayout>
      </c:layout>
      <c:barChart>
        <c:barDir val="col"/>
        <c:grouping val="clustered"/>
        <c:varyColors val="1"/>
        <c:ser>
          <c:idx val="0"/>
          <c:order val="0"/>
          <c:tx>
            <c:strRef>
              <c:f>ChartData!$B$12</c:f>
              <c:strCache>
                <c:ptCount val="1"/>
                <c:pt idx="0">
                  <c:v>Liver</c:v>
                </c:pt>
              </c:strCache>
            </c:strRef>
          </c:tx>
          <c:spPr>
            <a:solidFill>
              <a:srgbClr val="9999FF"/>
            </a:solidFill>
            <a:ln w="12700">
              <a:solidFill>
                <a:srgbClr val="000000"/>
              </a:solidFill>
              <a:prstDash val="solid"/>
            </a:ln>
          </c:spPr>
          <c:invertIfNegative val="1"/>
          <c:cat>
            <c:strRef>
              <c:f>ChartData!$A$13:$A$18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ChartData!$B$13:$B$18</c:f>
              <c:numCache>
                <c:formatCode>0.000</c:formatCode>
                <c:ptCount val="6"/>
                <c:pt idx="0">
                  <c:v>0.53858299999999848</c:v>
                </c:pt>
                <c:pt idx="1">
                  <c:v>0.60256299999999863</c:v>
                </c:pt>
                <c:pt idx="2">
                  <c:v>0.64776000000000111</c:v>
                </c:pt>
                <c:pt idx="3">
                  <c:v>0.31048000000000076</c:v>
                </c:pt>
                <c:pt idx="4">
                  <c:v>0.42235700000000032</c:v>
                </c:pt>
                <c:pt idx="5">
                  <c:v>0.66950000000000065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ChartData!$C$12</c:f>
              <c:strCache>
                <c:ptCount val="1"/>
                <c:pt idx="0">
                  <c:v>Gills</c:v>
                </c:pt>
              </c:strCache>
            </c:strRef>
          </c:tx>
          <c:spPr>
            <a:solidFill>
              <a:srgbClr val="993366"/>
            </a:solidFill>
            <a:ln w="12700">
              <a:solidFill>
                <a:srgbClr val="000000"/>
              </a:solidFill>
              <a:prstDash val="solid"/>
            </a:ln>
          </c:spPr>
          <c:invertIfNegative val="1"/>
          <c:cat>
            <c:strRef>
              <c:f>ChartData!$A$13:$A$18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ChartData!$C$13:$C$18</c:f>
              <c:numCache>
                <c:formatCode>0.000</c:formatCode>
                <c:ptCount val="6"/>
                <c:pt idx="0">
                  <c:v>0.47742200000000057</c:v>
                </c:pt>
                <c:pt idx="1">
                  <c:v>0.44318800000000008</c:v>
                </c:pt>
                <c:pt idx="2">
                  <c:v>0.502242999999999</c:v>
                </c:pt>
                <c:pt idx="3">
                  <c:v>0.27775</c:v>
                </c:pt>
                <c:pt idx="4">
                  <c:v>0.33802900000000063</c:v>
                </c:pt>
                <c:pt idx="5">
                  <c:v>0.55995799999999996</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ChartData!$D$12</c:f>
              <c:strCache>
                <c:ptCount val="1"/>
                <c:pt idx="0">
                  <c:v>Gonad</c:v>
                </c:pt>
              </c:strCache>
            </c:strRef>
          </c:tx>
          <c:spPr>
            <a:solidFill>
              <a:srgbClr val="FFFFCC"/>
            </a:solidFill>
            <a:ln w="12700">
              <a:solidFill>
                <a:srgbClr val="000000"/>
              </a:solidFill>
              <a:prstDash val="solid"/>
            </a:ln>
          </c:spPr>
          <c:invertIfNegative val="1"/>
          <c:cat>
            <c:strRef>
              <c:f>ChartData!$A$13:$A$18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ChartData!$D$13:$D$18</c:f>
              <c:numCache>
                <c:formatCode>0.000</c:formatCode>
                <c:ptCount val="6"/>
                <c:pt idx="0">
                  <c:v>0.22567999999999988</c:v>
                </c:pt>
                <c:pt idx="1">
                  <c:v>0.31084400000000056</c:v>
                </c:pt>
                <c:pt idx="2">
                  <c:v>0.36958600000000086</c:v>
                </c:pt>
                <c:pt idx="3">
                  <c:v>0.21026000000000028</c:v>
                </c:pt>
                <c:pt idx="4">
                  <c:v>0.15267900000000001</c:v>
                </c:pt>
                <c:pt idx="5">
                  <c:v>0.46429199999999998</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ChartData!$E$12</c:f>
              <c:strCache>
                <c:ptCount val="1"/>
                <c:pt idx="0">
                  <c:v>Muscles</c:v>
                </c:pt>
              </c:strCache>
            </c:strRef>
          </c:tx>
          <c:spPr>
            <a:solidFill>
              <a:srgbClr val="CCFFFF"/>
            </a:solidFill>
            <a:ln w="12700">
              <a:solidFill>
                <a:srgbClr val="000000"/>
              </a:solidFill>
              <a:prstDash val="solid"/>
            </a:ln>
          </c:spPr>
          <c:invertIfNegative val="1"/>
          <c:cat>
            <c:strRef>
              <c:f>ChartData!$A$13:$A$18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ChartData!$E$13:$E$18</c:f>
              <c:numCache>
                <c:formatCode>0.000</c:formatCode>
                <c:ptCount val="6"/>
                <c:pt idx="0">
                  <c:v>0.12531</c:v>
                </c:pt>
                <c:pt idx="1">
                  <c:v>0.14271900000000037</c:v>
                </c:pt>
                <c:pt idx="2">
                  <c:v>0.19860700000000001</c:v>
                </c:pt>
                <c:pt idx="3">
                  <c:v>9.8000000000000212E-2</c:v>
                </c:pt>
                <c:pt idx="4">
                  <c:v>0.10822900000000017</c:v>
                </c:pt>
                <c:pt idx="5">
                  <c:v>0.15746700000000047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6573824"/>
        <c:axId val="26576000"/>
      </c:barChart>
      <c:catAx>
        <c:axId val="26573824"/>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Fishes</a:t>
                </a:r>
              </a:p>
            </c:rich>
          </c:tx>
          <c:layout>
            <c:manualLayout>
              <c:xMode val="edge"/>
              <c:yMode val="edge"/>
              <c:x val="0.50982421413118884"/>
              <c:y val="0.81186440677966099"/>
            </c:manualLayout>
          </c:layout>
          <c:overlay val="1"/>
          <c:spPr>
            <a:noFill/>
            <a:ln w="25400">
              <a:noFill/>
            </a:ln>
          </c:spPr>
        </c:title>
        <c:numFmt formatCode="General" sourceLinked="1"/>
        <c:majorTickMark val="none"/>
        <c:minorTickMark val="cross"/>
        <c:tickLblPos val="nextTo"/>
        <c:crossAx val="26576000"/>
        <c:crosses val="autoZero"/>
        <c:auto val="1"/>
        <c:lblAlgn val="ctr"/>
        <c:lblOffset val="100"/>
        <c:tickLblSkip val="1"/>
        <c:tickMarkSkip val="1"/>
        <c:noMultiLvlLbl val="1"/>
      </c:catAx>
      <c:valAx>
        <c:axId val="26576000"/>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Pb</a:t>
                </a:r>
              </a:p>
            </c:rich>
          </c:tx>
          <c:layout>
            <c:manualLayout>
              <c:xMode val="edge"/>
              <c:yMode val="edge"/>
              <c:x val="6.2047360876330993E-3"/>
              <c:y val="0.35310734463276833"/>
            </c:manualLayout>
          </c:layout>
          <c:overlay val="1"/>
          <c:spPr>
            <a:noFill/>
            <a:ln w="25400">
              <a:noFill/>
            </a:ln>
          </c:spPr>
        </c:title>
        <c:numFmt formatCode="0.0" sourceLinked="0"/>
        <c:majorTickMark val="cross"/>
        <c:minorTickMark val="cross"/>
        <c:tickLblPos val="nextTo"/>
        <c:crossAx val="26573824"/>
        <c:crosses val="autoZero"/>
        <c:crossBetween val="between"/>
      </c:valAx>
      <c:spPr>
        <a:noFill/>
        <a:ln w="12700">
          <a:solidFill>
            <a:srgbClr val="808080"/>
          </a:solidFill>
          <a:prstDash val="solid"/>
        </a:ln>
      </c:spPr>
    </c:plotArea>
    <c:legend>
      <c:legendPos val="r"/>
      <c:layout>
        <c:manualLayout>
          <c:xMode val="edge"/>
          <c:yMode val="edge"/>
          <c:x val="0.64322644875174806"/>
          <c:y val="5.9322033898305357E-2"/>
          <c:w val="0.32481129094974376"/>
          <c:h val="5.7627118644067776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rgbClr val="FFFFFF"/>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8.5650723025584047E-2"/>
          <c:y val="3.1895106899662552E-2"/>
          <c:w val="0.89914720059325182"/>
          <c:h val="0.64314312774052385"/>
        </c:manualLayout>
      </c:layout>
      <c:barChart>
        <c:barDir val="col"/>
        <c:grouping val="clustered"/>
        <c:varyColors val="1"/>
        <c:ser>
          <c:idx val="0"/>
          <c:order val="0"/>
          <c:tx>
            <c:strRef>
              <c:f>ChartData!$B$22</c:f>
              <c:strCache>
                <c:ptCount val="1"/>
                <c:pt idx="0">
                  <c:v>Liver</c:v>
                </c:pt>
              </c:strCache>
            </c:strRef>
          </c:tx>
          <c:spPr>
            <a:solidFill>
              <a:srgbClr val="9999FF"/>
            </a:solidFill>
            <a:ln w="12700">
              <a:solidFill>
                <a:srgbClr val="000000"/>
              </a:solidFill>
              <a:prstDash val="solid"/>
            </a:ln>
          </c:spPr>
          <c:invertIfNegative val="1"/>
          <c:cat>
            <c:strRef>
              <c:f>ChartData!$A$23:$A$28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ChartData!$B$23:$B$28</c:f>
              <c:numCache>
                <c:formatCode>0.000</c:formatCode>
                <c:ptCount val="6"/>
                <c:pt idx="0">
                  <c:v>0.13658899999999999</c:v>
                </c:pt>
                <c:pt idx="1">
                  <c:v>0.25238100000000002</c:v>
                </c:pt>
                <c:pt idx="2">
                  <c:v>0.44565700000000003</c:v>
                </c:pt>
                <c:pt idx="3">
                  <c:v>0.12382500000000014</c:v>
                </c:pt>
                <c:pt idx="4">
                  <c:v>0.10512100000000017</c:v>
                </c:pt>
                <c:pt idx="5">
                  <c:v>0.26070000000000004</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ChartData!$C$22</c:f>
              <c:strCache>
                <c:ptCount val="1"/>
                <c:pt idx="0">
                  <c:v>Gills</c:v>
                </c:pt>
              </c:strCache>
            </c:strRef>
          </c:tx>
          <c:spPr>
            <a:solidFill>
              <a:srgbClr val="993366"/>
            </a:solidFill>
            <a:ln w="12700">
              <a:solidFill>
                <a:srgbClr val="000000"/>
              </a:solidFill>
              <a:prstDash val="solid"/>
            </a:ln>
          </c:spPr>
          <c:invertIfNegative val="1"/>
          <c:cat>
            <c:strRef>
              <c:f>ChartData!$A$23:$A$28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ChartData!$C$23:$C$28</c:f>
              <c:numCache>
                <c:formatCode>0.000</c:formatCode>
                <c:ptCount val="6"/>
                <c:pt idx="0">
                  <c:v>0.12867599999999987</c:v>
                </c:pt>
                <c:pt idx="1">
                  <c:v>0.19349400000000028</c:v>
                </c:pt>
                <c:pt idx="2">
                  <c:v>0.21879900000000044</c:v>
                </c:pt>
                <c:pt idx="3">
                  <c:v>0.12216299999999999</c:v>
                </c:pt>
                <c:pt idx="4">
                  <c:v>0.16225700000000001</c:v>
                </c:pt>
                <c:pt idx="5">
                  <c:v>0.14761700000000025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ChartData!$D$22</c:f>
              <c:strCache>
                <c:ptCount val="1"/>
                <c:pt idx="0">
                  <c:v>Gonad</c:v>
                </c:pt>
              </c:strCache>
            </c:strRef>
          </c:tx>
          <c:spPr>
            <a:solidFill>
              <a:srgbClr val="FFFFCC"/>
            </a:solidFill>
            <a:ln w="12700">
              <a:solidFill>
                <a:srgbClr val="000000"/>
              </a:solidFill>
              <a:prstDash val="solid"/>
            </a:ln>
          </c:spPr>
          <c:invertIfNegative val="1"/>
          <c:cat>
            <c:strRef>
              <c:f>ChartData!$A$23:$A$28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ChartData!$D$23:$D$28</c:f>
              <c:numCache>
                <c:formatCode>0.000</c:formatCode>
                <c:ptCount val="6"/>
                <c:pt idx="0">
                  <c:v>9.3774000000000232E-2</c:v>
                </c:pt>
                <c:pt idx="1">
                  <c:v>0.10876300000000023</c:v>
                </c:pt>
                <c:pt idx="2">
                  <c:v>0.19416700000000001</c:v>
                </c:pt>
                <c:pt idx="3">
                  <c:v>8.6825000000000235E-2</c:v>
                </c:pt>
                <c:pt idx="4">
                  <c:v>8.1964000000000065E-2</c:v>
                </c:pt>
                <c:pt idx="5">
                  <c:v>0.10685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ChartData!$E$22</c:f>
              <c:strCache>
                <c:ptCount val="1"/>
                <c:pt idx="0">
                  <c:v>Muscles</c:v>
                </c:pt>
              </c:strCache>
            </c:strRef>
          </c:tx>
          <c:spPr>
            <a:solidFill>
              <a:srgbClr val="CCFFFF"/>
            </a:solidFill>
            <a:ln w="12700">
              <a:solidFill>
                <a:srgbClr val="000000"/>
              </a:solidFill>
              <a:prstDash val="solid"/>
            </a:ln>
          </c:spPr>
          <c:invertIfNegative val="1"/>
          <c:cat>
            <c:strRef>
              <c:f>ChartData!$A$23:$A$28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ChartData!$E$23:$E$28</c:f>
              <c:numCache>
                <c:formatCode>0.000</c:formatCode>
                <c:ptCount val="6"/>
                <c:pt idx="0">
                  <c:v>4.0450000000000014E-2</c:v>
                </c:pt>
                <c:pt idx="1">
                  <c:v>5.9500000000000032E-2</c:v>
                </c:pt>
                <c:pt idx="2">
                  <c:v>6.754300000000002E-2</c:v>
                </c:pt>
                <c:pt idx="3">
                  <c:v>3.9763E-2</c:v>
                </c:pt>
                <c:pt idx="4">
                  <c:v>2.1100000000000001E-2</c:v>
                </c:pt>
                <c:pt idx="5">
                  <c:v>8.018299999999999E-2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095808"/>
        <c:axId val="27097728"/>
      </c:barChart>
      <c:catAx>
        <c:axId val="27095808"/>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Fishes</a:t>
                </a:r>
              </a:p>
            </c:rich>
          </c:tx>
          <c:layout>
            <c:manualLayout>
              <c:xMode val="edge"/>
              <c:yMode val="edge"/>
              <c:x val="0.5139607437835565"/>
              <c:y val="0.81186455311507233"/>
            </c:manualLayout>
          </c:layout>
          <c:overlay val="1"/>
          <c:spPr>
            <a:noFill/>
            <a:ln w="25400">
              <a:noFill/>
            </a:ln>
          </c:spPr>
        </c:title>
        <c:numFmt formatCode="General" sourceLinked="1"/>
        <c:majorTickMark val="none"/>
        <c:minorTickMark val="cross"/>
        <c:tickLblPos val="nextTo"/>
        <c:crossAx val="27097728"/>
        <c:crosses val="autoZero"/>
        <c:auto val="1"/>
        <c:lblAlgn val="ctr"/>
        <c:lblOffset val="100"/>
        <c:tickLblSkip val="1"/>
        <c:tickMarkSkip val="1"/>
        <c:noMultiLvlLbl val="1"/>
      </c:catAx>
      <c:valAx>
        <c:axId val="27097728"/>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Cd</a:t>
                </a:r>
              </a:p>
            </c:rich>
          </c:tx>
          <c:layout>
            <c:manualLayout>
              <c:xMode val="edge"/>
              <c:yMode val="edge"/>
              <c:x val="5.5153728698261991E-3"/>
              <c:y val="0.35310747340792931"/>
            </c:manualLayout>
          </c:layout>
          <c:overlay val="1"/>
          <c:spPr>
            <a:noFill/>
            <a:ln w="25400">
              <a:noFill/>
            </a:ln>
          </c:spPr>
        </c:title>
        <c:numFmt formatCode="0.00" sourceLinked="0"/>
        <c:majorTickMark val="cross"/>
        <c:minorTickMark val="cross"/>
        <c:tickLblPos val="nextTo"/>
        <c:crossAx val="27095808"/>
        <c:crosses val="autoZero"/>
        <c:crossBetween val="between"/>
      </c:valAx>
      <c:spPr>
        <a:noFill/>
        <a:ln w="12700">
          <a:solidFill>
            <a:srgbClr val="808080"/>
          </a:solidFill>
          <a:prstDash val="solid"/>
        </a:ln>
      </c:spPr>
    </c:plotArea>
    <c:legend>
      <c:legendPos val="r"/>
      <c:layout>
        <c:manualLayout>
          <c:xMode val="edge"/>
          <c:yMode val="edge"/>
          <c:x val="0.58152020763811663"/>
          <c:y val="5.9322074872220104E-2"/>
          <c:w val="0.38189122355256261"/>
          <c:h val="5.7627262052769725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rgbClr val="FFFFFF"/>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6751946607341484E-2"/>
          <c:y val="4.0677966101694885E-2"/>
          <c:w val="0.90910858364926606"/>
          <c:h val="0.66949152542373025"/>
        </c:manualLayout>
      </c:layout>
      <c:barChart>
        <c:barDir val="col"/>
        <c:grouping val="clustered"/>
        <c:varyColors val="1"/>
        <c:ser>
          <c:idx val="0"/>
          <c:order val="0"/>
          <c:tx>
            <c:strRef>
              <c:f>ChartData!$B$2</c:f>
              <c:strCache>
                <c:ptCount val="1"/>
                <c:pt idx="0">
                  <c:v>Liver</c:v>
                </c:pt>
              </c:strCache>
            </c:strRef>
          </c:tx>
          <c:spPr>
            <a:solidFill>
              <a:srgbClr val="9999FF"/>
            </a:solidFill>
            <a:ln w="12700">
              <a:solidFill>
                <a:srgbClr val="000000"/>
              </a:solidFill>
              <a:prstDash val="solid"/>
            </a:ln>
          </c:spPr>
          <c:invertIfNegative val="1"/>
          <c:cat>
            <c:strRef>
              <c:f>ChartData!$A$3:$A$8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ChartData!$B$3:$B$8</c:f>
              <c:numCache>
                <c:formatCode>0.000</c:formatCode>
                <c:ptCount val="6"/>
                <c:pt idx="0">
                  <c:v>0.26879999999999998</c:v>
                </c:pt>
                <c:pt idx="1">
                  <c:v>0.29633800000000032</c:v>
                </c:pt>
                <c:pt idx="2">
                  <c:v>0.314386000000001</c:v>
                </c:pt>
                <c:pt idx="3">
                  <c:v>0.10795500000000002</c:v>
                </c:pt>
                <c:pt idx="4">
                  <c:v>0.15905700000000028</c:v>
                </c:pt>
                <c:pt idx="5">
                  <c:v>0.71976700000000005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ChartData!$C$2</c:f>
              <c:strCache>
                <c:ptCount val="1"/>
                <c:pt idx="0">
                  <c:v>Gills</c:v>
                </c:pt>
              </c:strCache>
            </c:strRef>
          </c:tx>
          <c:spPr>
            <a:solidFill>
              <a:srgbClr val="993366"/>
            </a:solidFill>
            <a:ln w="12700">
              <a:solidFill>
                <a:srgbClr val="000000"/>
              </a:solidFill>
              <a:prstDash val="solid"/>
            </a:ln>
          </c:spPr>
          <c:invertIfNegative val="1"/>
          <c:cat>
            <c:strRef>
              <c:f>ChartData!$A$3:$A$8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ChartData!$C$3:$C$8</c:f>
              <c:numCache>
                <c:formatCode>0.000</c:formatCode>
                <c:ptCount val="6"/>
                <c:pt idx="0">
                  <c:v>0.22328999999999999</c:v>
                </c:pt>
                <c:pt idx="1">
                  <c:v>0.254525</c:v>
                </c:pt>
                <c:pt idx="2">
                  <c:v>0.43221400000000032</c:v>
                </c:pt>
                <c:pt idx="3">
                  <c:v>8.758100000000002E-2</c:v>
                </c:pt>
                <c:pt idx="4">
                  <c:v>0.12807399999999997</c:v>
                </c:pt>
                <c:pt idx="5">
                  <c:v>0.69768300000000005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ChartData!$D$2</c:f>
              <c:strCache>
                <c:ptCount val="1"/>
                <c:pt idx="0">
                  <c:v>Gonad</c:v>
                </c:pt>
              </c:strCache>
            </c:strRef>
          </c:tx>
          <c:spPr>
            <a:solidFill>
              <a:srgbClr val="FFFFCC"/>
            </a:solidFill>
            <a:ln w="12700">
              <a:solidFill>
                <a:srgbClr val="000000"/>
              </a:solidFill>
              <a:prstDash val="solid"/>
            </a:ln>
          </c:spPr>
          <c:invertIfNegative val="1"/>
          <c:cat>
            <c:strRef>
              <c:f>ChartData!$A$3:$A$8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ChartData!$D$3:$D$8</c:f>
              <c:numCache>
                <c:formatCode>0.000</c:formatCode>
                <c:ptCount val="6"/>
                <c:pt idx="0">
                  <c:v>0.14078499999999999</c:v>
                </c:pt>
                <c:pt idx="1">
                  <c:v>0.15697900000000031</c:v>
                </c:pt>
                <c:pt idx="2">
                  <c:v>0.27930900000000008</c:v>
                </c:pt>
                <c:pt idx="3">
                  <c:v>7.0913000000000032E-2</c:v>
                </c:pt>
                <c:pt idx="4">
                  <c:v>0.11319700000000002</c:v>
                </c:pt>
                <c:pt idx="5">
                  <c:v>0.68721699999999886</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ChartData!$E$2</c:f>
              <c:strCache>
                <c:ptCount val="1"/>
                <c:pt idx="0">
                  <c:v>Muscles</c:v>
                </c:pt>
              </c:strCache>
            </c:strRef>
          </c:tx>
          <c:spPr>
            <a:solidFill>
              <a:srgbClr val="CCFFFF"/>
            </a:solidFill>
            <a:ln w="12700">
              <a:solidFill>
                <a:srgbClr val="000000"/>
              </a:solidFill>
              <a:prstDash val="solid"/>
            </a:ln>
          </c:spPr>
          <c:invertIfNegative val="1"/>
          <c:cat>
            <c:strRef>
              <c:f>ChartData!$A$3:$A$8</c:f>
              <c:strCache>
                <c:ptCount val="6"/>
                <c:pt idx="0">
                  <c:v>Pagellus erythrinus</c:v>
                </c:pt>
                <c:pt idx="1">
                  <c:v>Lithognathus mormyrus</c:v>
                </c:pt>
                <c:pt idx="2">
                  <c:v>Mullus barbatus</c:v>
                </c:pt>
                <c:pt idx="3">
                  <c:v>Sardinella  aurita</c:v>
                </c:pt>
                <c:pt idx="4">
                  <c:v>Trachurus  mediterraneus</c:v>
                </c:pt>
                <c:pt idx="5">
                  <c:v>Thunnus thynnus</c:v>
                </c:pt>
              </c:strCache>
            </c:strRef>
          </c:cat>
          <c:val>
            <c:numRef>
              <c:f>ChartData!$E$3:$E$8</c:f>
              <c:numCache>
                <c:formatCode>0.000</c:formatCode>
                <c:ptCount val="6"/>
                <c:pt idx="0">
                  <c:v>6.4000000000000112E-2</c:v>
                </c:pt>
                <c:pt idx="1">
                  <c:v>7.0199999999999999E-2</c:v>
                </c:pt>
                <c:pt idx="2">
                  <c:v>7.2142999999999999E-2</c:v>
                </c:pt>
                <c:pt idx="3">
                  <c:v>3.1912999999999997E-2</c:v>
                </c:pt>
                <c:pt idx="4">
                  <c:v>5.8294000000000012E-2</c:v>
                </c:pt>
                <c:pt idx="5">
                  <c:v>0.29765000000000008</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216128"/>
        <c:axId val="27222400"/>
      </c:barChart>
      <c:catAx>
        <c:axId val="27216128"/>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Fishes</a:t>
                </a:r>
              </a:p>
            </c:rich>
          </c:tx>
          <c:layout>
            <c:manualLayout>
              <c:xMode val="edge"/>
              <c:yMode val="edge"/>
              <c:x val="0.50982421413118884"/>
              <c:y val="0.81186440677966099"/>
            </c:manualLayout>
          </c:layout>
          <c:overlay val="1"/>
          <c:spPr>
            <a:noFill/>
            <a:ln w="25400">
              <a:noFill/>
            </a:ln>
          </c:spPr>
        </c:title>
        <c:numFmt formatCode="General" sourceLinked="1"/>
        <c:majorTickMark val="none"/>
        <c:minorTickMark val="cross"/>
        <c:tickLblPos val="nextTo"/>
        <c:crossAx val="27222400"/>
        <c:crosses val="autoZero"/>
        <c:auto val="1"/>
        <c:lblAlgn val="ctr"/>
        <c:lblOffset val="100"/>
        <c:tickLblSkip val="1"/>
        <c:tickMarkSkip val="1"/>
        <c:noMultiLvlLbl val="1"/>
      </c:catAx>
      <c:valAx>
        <c:axId val="27222400"/>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Hg</a:t>
                </a:r>
              </a:p>
            </c:rich>
          </c:tx>
          <c:layout>
            <c:manualLayout>
              <c:xMode val="edge"/>
              <c:yMode val="edge"/>
              <c:x val="3.1024264347379272E-3"/>
              <c:y val="0.35084745762711866"/>
            </c:manualLayout>
          </c:layout>
          <c:overlay val="1"/>
          <c:spPr>
            <a:noFill/>
            <a:ln w="25400">
              <a:noFill/>
            </a:ln>
          </c:spPr>
        </c:title>
        <c:numFmt formatCode="0.0" sourceLinked="0"/>
        <c:majorTickMark val="cross"/>
        <c:minorTickMark val="cross"/>
        <c:tickLblPos val="nextTo"/>
        <c:crossAx val="27216128"/>
        <c:crosses val="autoZero"/>
        <c:crossBetween val="between"/>
      </c:valAx>
      <c:spPr>
        <a:noFill/>
        <a:ln w="12700">
          <a:solidFill>
            <a:srgbClr val="808080"/>
          </a:solidFill>
          <a:prstDash val="solid"/>
        </a:ln>
      </c:spPr>
    </c:plotArea>
    <c:legend>
      <c:legendPos val="r"/>
      <c:layout>
        <c:manualLayout>
          <c:xMode val="edge"/>
          <c:yMode val="edge"/>
          <c:x val="8.5832435572917226E-2"/>
          <c:y val="5.5932203389830584E-2"/>
          <c:w val="0.34332985907351132"/>
          <c:h val="5.7627118644067776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rgbClr val="FFFFFF"/>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3422957600827329E-2"/>
          <c:y val="3.898305084745763E-2"/>
          <c:w val="0.8397104446742506"/>
          <c:h val="0.70677966101694911"/>
        </c:manualLayout>
      </c:layout>
      <c:barChart>
        <c:barDir val="col"/>
        <c:grouping val="clustered"/>
        <c:varyColors val="1"/>
        <c:ser>
          <c:idx val="0"/>
          <c:order val="0"/>
          <c:tx>
            <c:strRef>
              <c:f>DataChart!$A$2</c:f>
              <c:strCache>
                <c:ptCount val="1"/>
                <c:pt idx="0">
                  <c:v>Hg</c:v>
                </c:pt>
              </c:strCache>
            </c:strRef>
          </c:tx>
          <c:spPr>
            <a:solidFill>
              <a:srgbClr val="9999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DataChart!$B$2:$E$2</c:f>
              <c:numCache>
                <c:formatCode>0.0000</c:formatCode>
                <c:ptCount val="4"/>
                <c:pt idx="0">
                  <c:v>0.26879999999999998</c:v>
                </c:pt>
                <c:pt idx="1">
                  <c:v>0.22328999999999999</c:v>
                </c:pt>
                <c:pt idx="2">
                  <c:v>0.14078499999999999</c:v>
                </c:pt>
                <c:pt idx="3">
                  <c:v>6.4000000000000112E-2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DataChart!$A$3</c:f>
              <c:strCache>
                <c:ptCount val="1"/>
                <c:pt idx="0">
                  <c:v>Pb</c:v>
                </c:pt>
              </c:strCache>
            </c:strRef>
          </c:tx>
          <c:spPr>
            <a:solidFill>
              <a:srgbClr val="9933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DataChart!$B$3:$E$3</c:f>
              <c:numCache>
                <c:formatCode>0.0000</c:formatCode>
                <c:ptCount val="4"/>
                <c:pt idx="0">
                  <c:v>0.53858299999999848</c:v>
                </c:pt>
                <c:pt idx="1">
                  <c:v>0.47742200000000057</c:v>
                </c:pt>
                <c:pt idx="2">
                  <c:v>0.22567999999999988</c:v>
                </c:pt>
                <c:pt idx="3">
                  <c:v>0.12531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DataChart!$A$4</c:f>
              <c:strCache>
                <c:ptCount val="1"/>
                <c:pt idx="0">
                  <c:v>Cd</c:v>
                </c:pt>
              </c:strCache>
            </c:strRef>
          </c:tx>
          <c:spPr>
            <a:solidFill>
              <a:srgbClr val="FFFFCC"/>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DataChart!$B$4:$E$4</c:f>
              <c:numCache>
                <c:formatCode>0.0000</c:formatCode>
                <c:ptCount val="4"/>
                <c:pt idx="0">
                  <c:v>0.13658899999999999</c:v>
                </c:pt>
                <c:pt idx="1">
                  <c:v>0.12867599999999987</c:v>
                </c:pt>
                <c:pt idx="2">
                  <c:v>9.3774000000000232E-2</c:v>
                </c:pt>
                <c:pt idx="3">
                  <c:v>4.0450000000000014E-2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DataChart!$A$5</c:f>
              <c:strCache>
                <c:ptCount val="1"/>
                <c:pt idx="0">
                  <c:v>Zn</c:v>
                </c:pt>
              </c:strCache>
            </c:strRef>
          </c:tx>
          <c:spPr>
            <a:solidFill>
              <a:srgbClr val="CCFF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DataChart!$B$5:$E$5</c:f>
              <c:numCache>
                <c:formatCode>0.0000</c:formatCode>
                <c:ptCount val="4"/>
                <c:pt idx="0">
                  <c:v>14.929333</c:v>
                </c:pt>
                <c:pt idx="1">
                  <c:v>17.340399999999963</c:v>
                </c:pt>
                <c:pt idx="2">
                  <c:v>29.182549999999935</c:v>
                </c:pt>
                <c:pt idx="3">
                  <c:v>4.9069500000000001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4"/>
          <c:order val="4"/>
          <c:tx>
            <c:strRef>
              <c:f>DataChart!$A$6</c:f>
              <c:strCache>
                <c:ptCount val="1"/>
                <c:pt idx="0">
                  <c:v>Cu</c:v>
                </c:pt>
              </c:strCache>
            </c:strRef>
          </c:tx>
          <c:spPr>
            <a:solidFill>
              <a:srgbClr val="6600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DataChart!$B$6:$E$6</c:f>
              <c:numCache>
                <c:formatCode>0.0000</c:formatCode>
                <c:ptCount val="4"/>
                <c:pt idx="0">
                  <c:v>1.5660000000000001</c:v>
                </c:pt>
                <c:pt idx="1">
                  <c:v>1.0751999999999979</c:v>
                </c:pt>
                <c:pt idx="2">
                  <c:v>0.85479000000000138</c:v>
                </c:pt>
                <c:pt idx="3">
                  <c:v>0.18040000000000031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263744"/>
        <c:axId val="27265664"/>
      </c:barChart>
      <c:catAx>
        <c:axId val="27263744"/>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Organs</a:t>
                </a:r>
              </a:p>
            </c:rich>
          </c:tx>
          <c:layout>
            <c:manualLayout>
              <c:xMode val="edge"/>
              <c:yMode val="edge"/>
              <c:x val="0.46639089968976327"/>
              <c:y val="0.81186440677966099"/>
            </c:manualLayout>
          </c:layout>
          <c:overlay val="1"/>
          <c:spPr>
            <a:noFill/>
            <a:ln w="25400">
              <a:noFill/>
            </a:ln>
          </c:spPr>
        </c:title>
        <c:numFmt formatCode="General" sourceLinked="1"/>
        <c:majorTickMark val="none"/>
        <c:minorTickMark val="cross"/>
        <c:tickLblPos val="nextTo"/>
        <c:crossAx val="27265664"/>
        <c:crosses val="autoZero"/>
        <c:auto val="1"/>
        <c:lblAlgn val="ctr"/>
        <c:lblOffset val="100"/>
        <c:tickLblSkip val="1"/>
        <c:tickMarkSkip val="1"/>
        <c:noMultiLvlLbl val="1"/>
      </c:catAx>
      <c:valAx>
        <c:axId val="27265664"/>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Concentration</a:t>
                </a:r>
              </a:p>
            </c:rich>
          </c:tx>
          <c:layout>
            <c:manualLayout>
              <c:xMode val="edge"/>
              <c:yMode val="edge"/>
              <c:x val="1.2409513960703202E-2"/>
              <c:y val="0.30847457627118724"/>
            </c:manualLayout>
          </c:layout>
          <c:overlay val="1"/>
          <c:spPr>
            <a:noFill/>
            <a:ln w="25400">
              <a:noFill/>
            </a:ln>
          </c:spPr>
        </c:title>
        <c:numFmt formatCode="0" sourceLinked="0"/>
        <c:majorTickMark val="cross"/>
        <c:minorTickMark val="cross"/>
        <c:tickLblPos val="nextTo"/>
        <c:crossAx val="27263744"/>
        <c:crosses val="autoZero"/>
        <c:crossBetween val="between"/>
      </c:valAx>
      <c:spPr>
        <a:noFill/>
        <a:ln w="12700">
          <a:solidFill>
            <a:srgbClr val="808080"/>
          </a:solidFill>
          <a:prstDash val="solid"/>
        </a:ln>
      </c:spPr>
    </c:plotArea>
    <c:legend>
      <c:legendPos val="r"/>
      <c:layout>
        <c:manualLayout>
          <c:xMode val="edge"/>
          <c:yMode val="edge"/>
          <c:x val="9.8241985522233746E-2"/>
          <c:y val="6.4406779661017002E-2"/>
          <c:w val="0.37228541882109617"/>
          <c:h val="9.4915254237288124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chemeClr val="bg1"/>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3422957600827329E-2"/>
          <c:y val="3.898305084745763E-2"/>
          <c:w val="0.8397104446742506"/>
          <c:h val="0.70677966101694911"/>
        </c:manualLayout>
      </c:layout>
      <c:barChart>
        <c:barDir val="col"/>
        <c:grouping val="clustered"/>
        <c:varyColors val="1"/>
        <c:ser>
          <c:idx val="0"/>
          <c:order val="0"/>
          <c:tx>
            <c:strRef>
              <c:f>DataChart!$A$2</c:f>
              <c:strCache>
                <c:ptCount val="1"/>
                <c:pt idx="0">
                  <c:v>Hg</c:v>
                </c:pt>
              </c:strCache>
            </c:strRef>
          </c:tx>
          <c:spPr>
            <a:solidFill>
              <a:srgbClr val="9999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DataChart!$B$2:$E$2</c:f>
              <c:numCache>
                <c:formatCode>0.0000</c:formatCode>
                <c:ptCount val="4"/>
                <c:pt idx="0">
                  <c:v>0.29633800000000032</c:v>
                </c:pt>
                <c:pt idx="1">
                  <c:v>0.254525</c:v>
                </c:pt>
                <c:pt idx="2">
                  <c:v>0.15697900000000031</c:v>
                </c:pt>
                <c:pt idx="3">
                  <c:v>7.0199999999999999E-2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DataChart!$A$3</c:f>
              <c:strCache>
                <c:ptCount val="1"/>
                <c:pt idx="0">
                  <c:v>Pb</c:v>
                </c:pt>
              </c:strCache>
            </c:strRef>
          </c:tx>
          <c:spPr>
            <a:solidFill>
              <a:srgbClr val="9933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DataChart!$B$3:$E$3</c:f>
              <c:numCache>
                <c:formatCode>0.0000</c:formatCode>
                <c:ptCount val="4"/>
                <c:pt idx="0">
                  <c:v>0.60256299999999863</c:v>
                </c:pt>
                <c:pt idx="1">
                  <c:v>0.44318800000000008</c:v>
                </c:pt>
                <c:pt idx="2">
                  <c:v>0.31084400000000056</c:v>
                </c:pt>
                <c:pt idx="3">
                  <c:v>0.14271900000000037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DataChart!$A$4</c:f>
              <c:strCache>
                <c:ptCount val="1"/>
                <c:pt idx="0">
                  <c:v>Cd</c:v>
                </c:pt>
              </c:strCache>
            </c:strRef>
          </c:tx>
          <c:spPr>
            <a:solidFill>
              <a:srgbClr val="FFFFCC"/>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DataChart!$B$4:$E$4</c:f>
              <c:numCache>
                <c:formatCode>0.0000</c:formatCode>
                <c:ptCount val="4"/>
                <c:pt idx="0">
                  <c:v>0.25238100000000002</c:v>
                </c:pt>
                <c:pt idx="1">
                  <c:v>0.19349400000000028</c:v>
                </c:pt>
                <c:pt idx="2">
                  <c:v>0.10876300000000023</c:v>
                </c:pt>
                <c:pt idx="3">
                  <c:v>5.9500000000000032E-2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DataChart!$A$5</c:f>
              <c:strCache>
                <c:ptCount val="1"/>
                <c:pt idx="0">
                  <c:v>Zn</c:v>
                </c:pt>
              </c:strCache>
            </c:strRef>
          </c:tx>
          <c:spPr>
            <a:solidFill>
              <a:srgbClr val="CCFF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DataChart!$B$5:$E$5</c:f>
              <c:numCache>
                <c:formatCode>0.0000</c:formatCode>
                <c:ptCount val="4"/>
                <c:pt idx="0">
                  <c:v>22.934438</c:v>
                </c:pt>
                <c:pt idx="1">
                  <c:v>25.541813000000001</c:v>
                </c:pt>
                <c:pt idx="2">
                  <c:v>34.697444000000004</c:v>
                </c:pt>
                <c:pt idx="3">
                  <c:v>5.3245439999999906</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4"/>
          <c:order val="4"/>
          <c:tx>
            <c:strRef>
              <c:f>DataChart!$A$6</c:f>
              <c:strCache>
                <c:ptCount val="1"/>
                <c:pt idx="0">
                  <c:v>Cu</c:v>
                </c:pt>
              </c:strCache>
            </c:strRef>
          </c:tx>
          <c:spPr>
            <a:solidFill>
              <a:srgbClr val="6600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DataChart!$B$6:$E$6</c:f>
              <c:numCache>
                <c:formatCode>0.0000</c:formatCode>
                <c:ptCount val="4"/>
                <c:pt idx="0">
                  <c:v>1.7198119999999977</c:v>
                </c:pt>
                <c:pt idx="1">
                  <c:v>1.1811880000000001</c:v>
                </c:pt>
                <c:pt idx="2">
                  <c:v>0.91912499999999997</c:v>
                </c:pt>
                <c:pt idx="3">
                  <c:v>0.19353100000000001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331584"/>
        <c:axId val="27341952"/>
      </c:barChart>
      <c:catAx>
        <c:axId val="27331584"/>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Organs</a:t>
                </a:r>
              </a:p>
            </c:rich>
          </c:tx>
          <c:layout>
            <c:manualLayout>
              <c:xMode val="edge"/>
              <c:yMode val="edge"/>
              <c:x val="0.46639089968976327"/>
              <c:y val="0.81186440677966099"/>
            </c:manualLayout>
          </c:layout>
          <c:overlay val="1"/>
          <c:spPr>
            <a:noFill/>
            <a:ln w="25400">
              <a:noFill/>
            </a:ln>
          </c:spPr>
        </c:title>
        <c:numFmt formatCode="General" sourceLinked="1"/>
        <c:majorTickMark val="none"/>
        <c:minorTickMark val="cross"/>
        <c:tickLblPos val="nextTo"/>
        <c:crossAx val="27341952"/>
        <c:crosses val="autoZero"/>
        <c:auto val="1"/>
        <c:lblAlgn val="ctr"/>
        <c:lblOffset val="100"/>
        <c:tickLblSkip val="1"/>
        <c:tickMarkSkip val="1"/>
        <c:noMultiLvlLbl val="1"/>
      </c:catAx>
      <c:valAx>
        <c:axId val="27341952"/>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Concentration</a:t>
                </a:r>
              </a:p>
            </c:rich>
          </c:tx>
          <c:layout>
            <c:manualLayout>
              <c:xMode val="edge"/>
              <c:yMode val="edge"/>
              <c:x val="1.2409513960703202E-2"/>
              <c:y val="0.30847457627118724"/>
            </c:manualLayout>
          </c:layout>
          <c:overlay val="1"/>
          <c:spPr>
            <a:noFill/>
            <a:ln w="25400">
              <a:noFill/>
            </a:ln>
          </c:spPr>
        </c:title>
        <c:numFmt formatCode="0" sourceLinked="0"/>
        <c:majorTickMark val="cross"/>
        <c:minorTickMark val="cross"/>
        <c:tickLblPos val="nextTo"/>
        <c:crossAx val="27331584"/>
        <c:crosses val="autoZero"/>
        <c:crossBetween val="between"/>
      </c:valAx>
      <c:spPr>
        <a:noFill/>
        <a:ln w="12700">
          <a:solidFill>
            <a:srgbClr val="808080"/>
          </a:solidFill>
          <a:prstDash val="solid"/>
        </a:ln>
      </c:spPr>
    </c:plotArea>
    <c:legend>
      <c:legendPos val="r"/>
      <c:layout>
        <c:manualLayout>
          <c:xMode val="edge"/>
          <c:yMode val="edge"/>
          <c:x val="9.8241985522233746E-2"/>
          <c:y val="6.4406779661017002E-2"/>
          <c:w val="0.37228541882109617"/>
          <c:h val="9.4915254237288124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chemeClr val="bg1"/>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3422957600827329E-2"/>
          <c:y val="3.898305084745763E-2"/>
          <c:w val="0.8397104446742506"/>
          <c:h val="0.70677966101694911"/>
        </c:manualLayout>
      </c:layout>
      <c:barChart>
        <c:barDir val="col"/>
        <c:grouping val="clustered"/>
        <c:varyColors val="1"/>
        <c:ser>
          <c:idx val="0"/>
          <c:order val="0"/>
          <c:tx>
            <c:strRef>
              <c:f>DataChart!$A$2</c:f>
              <c:strCache>
                <c:ptCount val="1"/>
                <c:pt idx="0">
                  <c:v>Hg</c:v>
                </c:pt>
              </c:strCache>
            </c:strRef>
          </c:tx>
          <c:spPr>
            <a:solidFill>
              <a:srgbClr val="9999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DataChart!$B$2:$E$2</c:f>
              <c:numCache>
                <c:formatCode>0.0000</c:formatCode>
                <c:ptCount val="4"/>
                <c:pt idx="0">
                  <c:v>0.314386000000001</c:v>
                </c:pt>
                <c:pt idx="1">
                  <c:v>0.43221400000000032</c:v>
                </c:pt>
                <c:pt idx="2">
                  <c:v>0.27930900000000008</c:v>
                </c:pt>
                <c:pt idx="3">
                  <c:v>7.2142999999999999E-2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DataChart!$A$3</c:f>
              <c:strCache>
                <c:ptCount val="1"/>
                <c:pt idx="0">
                  <c:v>Pb</c:v>
                </c:pt>
              </c:strCache>
            </c:strRef>
          </c:tx>
          <c:spPr>
            <a:solidFill>
              <a:srgbClr val="9933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DataChart!$B$3:$E$3</c:f>
              <c:numCache>
                <c:formatCode>0.0000</c:formatCode>
                <c:ptCount val="4"/>
                <c:pt idx="0">
                  <c:v>0.64776000000000111</c:v>
                </c:pt>
                <c:pt idx="1">
                  <c:v>0.502242999999999</c:v>
                </c:pt>
                <c:pt idx="2">
                  <c:v>0.36958600000000086</c:v>
                </c:pt>
                <c:pt idx="3">
                  <c:v>0.19860700000000001</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DataChart!$A$4</c:f>
              <c:strCache>
                <c:ptCount val="1"/>
                <c:pt idx="0">
                  <c:v>Cd</c:v>
                </c:pt>
              </c:strCache>
            </c:strRef>
          </c:tx>
          <c:spPr>
            <a:solidFill>
              <a:srgbClr val="FFFFCC"/>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DataChart!$B$4:$E$4</c:f>
              <c:numCache>
                <c:formatCode>0.0000</c:formatCode>
                <c:ptCount val="4"/>
                <c:pt idx="0">
                  <c:v>0.44565700000000003</c:v>
                </c:pt>
                <c:pt idx="1">
                  <c:v>0.21879900000000044</c:v>
                </c:pt>
                <c:pt idx="2">
                  <c:v>0.19416700000000001</c:v>
                </c:pt>
                <c:pt idx="3">
                  <c:v>6.754300000000002E-2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DataChart!$A$5</c:f>
              <c:strCache>
                <c:ptCount val="1"/>
                <c:pt idx="0">
                  <c:v>Zn</c:v>
                </c:pt>
              </c:strCache>
            </c:strRef>
          </c:tx>
          <c:spPr>
            <a:solidFill>
              <a:srgbClr val="CCFF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DataChart!$B$5:$E$5</c:f>
              <c:numCache>
                <c:formatCode>0.0000</c:formatCode>
                <c:ptCount val="4"/>
                <c:pt idx="0">
                  <c:v>25.278320999999959</c:v>
                </c:pt>
                <c:pt idx="1">
                  <c:v>27.130357000000032</c:v>
                </c:pt>
                <c:pt idx="2">
                  <c:v>41.492143000000013</c:v>
                </c:pt>
                <c:pt idx="3">
                  <c:v>5.9000859999999955</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4"/>
          <c:order val="4"/>
          <c:tx>
            <c:strRef>
              <c:f>DataChart!$A$6</c:f>
              <c:strCache>
                <c:ptCount val="1"/>
                <c:pt idx="0">
                  <c:v>Cu</c:v>
                </c:pt>
              </c:strCache>
            </c:strRef>
          </c:tx>
          <c:spPr>
            <a:solidFill>
              <a:srgbClr val="6600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DataChart!$B$6:$E$6</c:f>
              <c:numCache>
                <c:formatCode>0.0000</c:formatCode>
                <c:ptCount val="4"/>
                <c:pt idx="0">
                  <c:v>1.8939859999999999</c:v>
                </c:pt>
                <c:pt idx="1">
                  <c:v>1.2897859999999999</c:v>
                </c:pt>
                <c:pt idx="2">
                  <c:v>1.19072</c:v>
                </c:pt>
                <c:pt idx="3">
                  <c:v>0.27482100000000032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395584"/>
        <c:axId val="27397504"/>
      </c:barChart>
      <c:catAx>
        <c:axId val="27395584"/>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Organs</a:t>
                </a:r>
              </a:p>
            </c:rich>
          </c:tx>
          <c:layout>
            <c:manualLayout>
              <c:xMode val="edge"/>
              <c:yMode val="edge"/>
              <c:x val="0.46639089968976327"/>
              <c:y val="0.81186440677966099"/>
            </c:manualLayout>
          </c:layout>
          <c:overlay val="1"/>
          <c:spPr>
            <a:noFill/>
            <a:ln w="25400">
              <a:noFill/>
            </a:ln>
          </c:spPr>
        </c:title>
        <c:numFmt formatCode="General" sourceLinked="1"/>
        <c:majorTickMark val="none"/>
        <c:minorTickMark val="cross"/>
        <c:tickLblPos val="nextTo"/>
        <c:crossAx val="27397504"/>
        <c:crosses val="autoZero"/>
        <c:auto val="1"/>
        <c:lblAlgn val="ctr"/>
        <c:lblOffset val="100"/>
        <c:tickLblSkip val="1"/>
        <c:tickMarkSkip val="1"/>
        <c:noMultiLvlLbl val="1"/>
      </c:catAx>
      <c:valAx>
        <c:axId val="27397504"/>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Concentration</a:t>
                </a:r>
              </a:p>
            </c:rich>
          </c:tx>
          <c:layout>
            <c:manualLayout>
              <c:xMode val="edge"/>
              <c:yMode val="edge"/>
              <c:x val="1.2409513960703202E-2"/>
              <c:y val="0.30847457627118724"/>
            </c:manualLayout>
          </c:layout>
          <c:overlay val="1"/>
          <c:spPr>
            <a:noFill/>
            <a:ln w="25400">
              <a:noFill/>
            </a:ln>
          </c:spPr>
        </c:title>
        <c:numFmt formatCode="0" sourceLinked="0"/>
        <c:majorTickMark val="cross"/>
        <c:minorTickMark val="cross"/>
        <c:tickLblPos val="nextTo"/>
        <c:crossAx val="27395584"/>
        <c:crosses val="autoZero"/>
        <c:crossBetween val="between"/>
      </c:valAx>
      <c:spPr>
        <a:noFill/>
        <a:ln w="12700">
          <a:solidFill>
            <a:srgbClr val="808080"/>
          </a:solidFill>
          <a:prstDash val="solid"/>
        </a:ln>
      </c:spPr>
    </c:plotArea>
    <c:legend>
      <c:legendPos val="r"/>
      <c:layout>
        <c:manualLayout>
          <c:xMode val="edge"/>
          <c:yMode val="edge"/>
          <c:x val="9.8241985522233746E-2"/>
          <c:y val="6.4406779661017002E-2"/>
          <c:w val="0.37228541882109617"/>
          <c:h val="9.4915254237288124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chemeClr val="bg1"/>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ar-EG"/>
  <c:roundedCorners val="1"/>
  <c:style val="2"/>
  <c:chart>
    <c:autoTitleDeleted val="1"/>
    <c:plotArea>
      <c:layout>
        <c:manualLayout>
          <c:layoutTarget val="inner"/>
          <c:xMode val="edge"/>
          <c:yMode val="edge"/>
          <c:x val="7.3422957600827329E-2"/>
          <c:y val="3.898305084745763E-2"/>
          <c:w val="0.8397104446742506"/>
          <c:h val="0.70677966101694911"/>
        </c:manualLayout>
      </c:layout>
      <c:barChart>
        <c:barDir val="col"/>
        <c:grouping val="clustered"/>
        <c:varyColors val="1"/>
        <c:ser>
          <c:idx val="0"/>
          <c:order val="0"/>
          <c:tx>
            <c:strRef>
              <c:f>DataChart!$A$2</c:f>
              <c:strCache>
                <c:ptCount val="1"/>
                <c:pt idx="0">
                  <c:v>Hg</c:v>
                </c:pt>
              </c:strCache>
            </c:strRef>
          </c:tx>
          <c:spPr>
            <a:solidFill>
              <a:srgbClr val="9999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DataChart!$B$2:$E$2</c:f>
              <c:numCache>
                <c:formatCode>0.0000</c:formatCode>
                <c:ptCount val="4"/>
                <c:pt idx="0">
                  <c:v>0.10795500000000002</c:v>
                </c:pt>
                <c:pt idx="1">
                  <c:v>8.758100000000002E-2</c:v>
                </c:pt>
                <c:pt idx="2">
                  <c:v>7.0913000000000032E-2</c:v>
                </c:pt>
                <c:pt idx="3">
                  <c:v>3.1912999999999997E-2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1"/>
          <c:order val="1"/>
          <c:tx>
            <c:strRef>
              <c:f>DataChart!$A$3</c:f>
              <c:strCache>
                <c:ptCount val="1"/>
                <c:pt idx="0">
                  <c:v>Pb</c:v>
                </c:pt>
              </c:strCache>
            </c:strRef>
          </c:tx>
          <c:spPr>
            <a:solidFill>
              <a:srgbClr val="9933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DataChart!$B$3:$E$3</c:f>
              <c:numCache>
                <c:formatCode>0.0000</c:formatCode>
                <c:ptCount val="4"/>
                <c:pt idx="0">
                  <c:v>0.31048000000000076</c:v>
                </c:pt>
                <c:pt idx="1">
                  <c:v>0.27775</c:v>
                </c:pt>
                <c:pt idx="2">
                  <c:v>0.21026000000000028</c:v>
                </c:pt>
                <c:pt idx="3">
                  <c:v>9.8000000000000212E-2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2"/>
          <c:order val="2"/>
          <c:tx>
            <c:strRef>
              <c:f>DataChart!$A$4</c:f>
              <c:strCache>
                <c:ptCount val="1"/>
                <c:pt idx="0">
                  <c:v>Cd</c:v>
                </c:pt>
              </c:strCache>
            </c:strRef>
          </c:tx>
          <c:spPr>
            <a:solidFill>
              <a:srgbClr val="FFFFCC"/>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DataChart!$B$4:$E$4</c:f>
              <c:numCache>
                <c:formatCode>0.0000</c:formatCode>
                <c:ptCount val="4"/>
                <c:pt idx="0">
                  <c:v>0.12382500000000014</c:v>
                </c:pt>
                <c:pt idx="1">
                  <c:v>0.12216299999999999</c:v>
                </c:pt>
                <c:pt idx="2">
                  <c:v>8.6825000000000235E-2</c:v>
                </c:pt>
                <c:pt idx="3">
                  <c:v>3.9763E-2</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3"/>
          <c:order val="3"/>
          <c:tx>
            <c:strRef>
              <c:f>DataChart!$A$5</c:f>
              <c:strCache>
                <c:ptCount val="1"/>
                <c:pt idx="0">
                  <c:v>Zn</c:v>
                </c:pt>
              </c:strCache>
            </c:strRef>
          </c:tx>
          <c:spPr>
            <a:solidFill>
              <a:srgbClr val="CCFFFF"/>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DataChart!$B$5:$E$5</c:f>
              <c:numCache>
                <c:formatCode>0.0000</c:formatCode>
                <c:ptCount val="4"/>
                <c:pt idx="0">
                  <c:v>12.705437000000018</c:v>
                </c:pt>
                <c:pt idx="1">
                  <c:v>8.9364190000000008</c:v>
                </c:pt>
                <c:pt idx="2">
                  <c:v>27.969811999999987</c:v>
                </c:pt>
                <c:pt idx="3">
                  <c:v>3.9646249999999998</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ser>
          <c:idx val="4"/>
          <c:order val="4"/>
          <c:tx>
            <c:strRef>
              <c:f>DataChart!$A$6</c:f>
              <c:strCache>
                <c:ptCount val="1"/>
                <c:pt idx="0">
                  <c:v>Cu</c:v>
                </c:pt>
              </c:strCache>
            </c:strRef>
          </c:tx>
          <c:spPr>
            <a:solidFill>
              <a:srgbClr val="660066"/>
            </a:solidFill>
            <a:ln w="12700">
              <a:solidFill>
                <a:srgbClr val="000000"/>
              </a:solidFill>
              <a:prstDash val="solid"/>
            </a:ln>
          </c:spPr>
          <c:invertIfNegative val="1"/>
          <c:cat>
            <c:strRef>
              <c:f>DataChart!$B$1:$E$1</c:f>
              <c:strCache>
                <c:ptCount val="4"/>
                <c:pt idx="0">
                  <c:v>Liver</c:v>
                </c:pt>
                <c:pt idx="1">
                  <c:v>Gills</c:v>
                </c:pt>
                <c:pt idx="2">
                  <c:v>Gonad</c:v>
                </c:pt>
                <c:pt idx="3">
                  <c:v>Muscles</c:v>
                </c:pt>
              </c:strCache>
            </c:strRef>
          </c:cat>
          <c:val>
            <c:numRef>
              <c:f>DataChart!$B$6:$E$6</c:f>
              <c:numCache>
                <c:formatCode>0.0000</c:formatCode>
                <c:ptCount val="4"/>
                <c:pt idx="0">
                  <c:v>1.0372809999999999</c:v>
                </c:pt>
                <c:pt idx="1">
                  <c:v>0.86537500000000112</c:v>
                </c:pt>
                <c:pt idx="2">
                  <c:v>0.75731300000000001</c:v>
                </c:pt>
                <c:pt idx="3">
                  <c:v>0.17496900000000037</c:v>
                </c:pt>
              </c:numCache>
            </c:numRef>
          </c:val>
          <c:extLst>
            <c:ext xmlns:c14="http://schemas.microsoft.com/office/drawing/2007/8/2/chart" uri="{6F2FDCE9-48DA-4B69-8628-5D25D57E5C99}">
              <c14:invertSolidFillFmt>
                <c14:spPr xmlns:c14="http://schemas.microsoft.com/office/drawing/2007/8/2/chart">
                  <a:solidFill>
                    <a:srgbClr val="FFFFFF"/>
                  </a:solidFill>
                  <a:ln w="12700">
                    <a:solidFill>
                      <a:srgbClr val="000000"/>
                    </a:solidFill>
                    <a:prstDash val="solid"/>
                  </a:ln>
                </c14:spPr>
              </c14:invertSolidFillFmt>
            </c:ext>
          </c:extLst>
        </c:ser>
        <c:dLbls>
          <c:showLegendKey val="0"/>
          <c:showVal val="0"/>
          <c:showCatName val="0"/>
          <c:showSerName val="0"/>
          <c:showPercent val="0"/>
          <c:showBubbleSize val="0"/>
        </c:dLbls>
        <c:gapWidth val="150"/>
        <c:axId val="27459584"/>
        <c:axId val="27461504"/>
      </c:barChart>
      <c:catAx>
        <c:axId val="27459584"/>
        <c:scaling>
          <c:orientation val="minMax"/>
        </c:scaling>
        <c:delete val="1"/>
        <c:axPos val="b"/>
        <c:title>
          <c:tx>
            <c:rich>
              <a:bodyPr/>
              <a:lstStyle/>
              <a:p>
                <a:pPr>
                  <a:defRPr sz="1200" b="1" i="0" u="none" strike="noStrike" baseline="0">
                    <a:solidFill>
                      <a:srgbClr val="000000"/>
                    </a:solidFill>
                    <a:latin typeface="Times New Roman"/>
                    <a:ea typeface="Times New Roman"/>
                    <a:cs typeface="Times New Roman"/>
                  </a:defRPr>
                </a:pPr>
                <a:r>
                  <a:rPr lang="en-US"/>
                  <a:t>Organs</a:t>
                </a:r>
              </a:p>
            </c:rich>
          </c:tx>
          <c:layout>
            <c:manualLayout>
              <c:xMode val="edge"/>
              <c:yMode val="edge"/>
              <c:x val="0.46639089968976327"/>
              <c:y val="0.81186440677966099"/>
            </c:manualLayout>
          </c:layout>
          <c:overlay val="1"/>
          <c:spPr>
            <a:noFill/>
            <a:ln w="25400">
              <a:noFill/>
            </a:ln>
          </c:spPr>
        </c:title>
        <c:numFmt formatCode="General" sourceLinked="1"/>
        <c:majorTickMark val="none"/>
        <c:minorTickMark val="cross"/>
        <c:tickLblPos val="nextTo"/>
        <c:crossAx val="27461504"/>
        <c:crosses val="autoZero"/>
        <c:auto val="1"/>
        <c:lblAlgn val="ctr"/>
        <c:lblOffset val="100"/>
        <c:tickLblSkip val="1"/>
        <c:tickMarkSkip val="1"/>
        <c:noMultiLvlLbl val="1"/>
      </c:catAx>
      <c:valAx>
        <c:axId val="27461504"/>
        <c:scaling>
          <c:orientation val="minMax"/>
        </c:scaling>
        <c:delete val="1"/>
        <c:axPos val="l"/>
        <c:title>
          <c:tx>
            <c:rich>
              <a:bodyPr/>
              <a:lstStyle/>
              <a:p>
                <a:pPr>
                  <a:defRPr sz="1200" b="1" i="0" u="none" strike="noStrike" baseline="0">
                    <a:solidFill>
                      <a:srgbClr val="000000"/>
                    </a:solidFill>
                    <a:latin typeface="Times New Roman"/>
                    <a:ea typeface="Times New Roman"/>
                    <a:cs typeface="Times New Roman"/>
                  </a:defRPr>
                </a:pPr>
                <a:r>
                  <a:rPr lang="en-US"/>
                  <a:t>Concentration</a:t>
                </a:r>
              </a:p>
            </c:rich>
          </c:tx>
          <c:layout>
            <c:manualLayout>
              <c:xMode val="edge"/>
              <c:yMode val="edge"/>
              <c:x val="1.2409513960703202E-2"/>
              <c:y val="0.30847457627118724"/>
            </c:manualLayout>
          </c:layout>
          <c:overlay val="1"/>
          <c:spPr>
            <a:noFill/>
            <a:ln w="25400">
              <a:noFill/>
            </a:ln>
          </c:spPr>
        </c:title>
        <c:numFmt formatCode="0" sourceLinked="0"/>
        <c:majorTickMark val="cross"/>
        <c:minorTickMark val="cross"/>
        <c:tickLblPos val="nextTo"/>
        <c:crossAx val="27459584"/>
        <c:crosses val="autoZero"/>
        <c:crossBetween val="between"/>
      </c:valAx>
      <c:spPr>
        <a:noFill/>
        <a:ln w="12700">
          <a:solidFill>
            <a:srgbClr val="808080"/>
          </a:solidFill>
          <a:prstDash val="solid"/>
        </a:ln>
      </c:spPr>
    </c:plotArea>
    <c:legend>
      <c:legendPos val="r"/>
      <c:layout>
        <c:manualLayout>
          <c:xMode val="edge"/>
          <c:yMode val="edge"/>
          <c:x val="9.8241985522233746E-2"/>
          <c:y val="6.4406779661017002E-2"/>
          <c:w val="0.37228541882109617"/>
          <c:h val="9.4915254237288124E-2"/>
        </c:manualLayout>
      </c:layout>
      <c:overlay val="1"/>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ar-EG"/>
        </a:p>
      </c:txPr>
    </c:legend>
    <c:plotVisOnly val="1"/>
    <c:dispBlanksAs val="gap"/>
    <c:showDLblsOverMax val="1"/>
  </c:chart>
  <c:spPr>
    <a:solidFill>
      <a:schemeClr val="bg1"/>
    </a:solidFill>
    <a:ln w="9525">
      <a:noFill/>
    </a:ln>
  </c:spPr>
  <c:txPr>
    <a:bodyPr/>
    <a:lstStyle/>
    <a:p>
      <a:pPr>
        <a:defRPr sz="1200" b="0" i="0" u="none" strike="noStrike" baseline="0">
          <a:solidFill>
            <a:srgbClr val="000000"/>
          </a:solidFill>
          <a:latin typeface="Times New Roman"/>
          <a:ea typeface="Times New Roman"/>
          <a:cs typeface="Times New Roman"/>
        </a:defRPr>
      </a:pPr>
      <a:endParaRPr lang="ar-EG"/>
    </a:p>
  </c:txPr>
  <c:externalData r:id="rId1">
    <c:autoUpdate val="1"/>
  </c:externalData>
  <c:userShapes r:id="rId2"/>
</c:chartSpace>
</file>

<file path=ppt/drawings/drawing1.xml><?xml version="1.0" encoding="utf-8"?>
<c:userShapes xmlns:c="http://schemas.openxmlformats.org/drawingml/2006/chart">
  <cdr:relSizeAnchor xmlns:cdr="http://schemas.openxmlformats.org/drawingml/2006/chartDrawing">
    <cdr:from>
      <cdr:x>0.02175</cdr:x>
      <cdr:y>0.85956</cdr:y>
    </cdr:from>
    <cdr:to>
      <cdr:x>0.981</cdr:x>
      <cdr:y>1</cdr:y>
    </cdr:to>
    <cdr:sp macro="" textlink="">
      <cdr:nvSpPr>
        <cdr:cNvPr id="15379" name="Text Box 19"/>
        <cdr:cNvSpPr txBox="1">
          <a:spLocks xmlns:a="http://schemas.openxmlformats.org/drawingml/2006/main" noChangeArrowheads="1"/>
        </cdr:cNvSpPr>
      </cdr:nvSpPr>
      <cdr:spPr bwMode="auto">
        <a:xfrm xmlns:a="http://schemas.openxmlformats.org/drawingml/2006/main">
          <a:off x="186245" y="4830537"/>
          <a:ext cx="8214033" cy="7892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7. </a:t>
          </a:r>
          <a:r>
            <a:rPr lang="en-US" sz="1400" b="1" i="0" strike="noStrike" dirty="0">
              <a:solidFill>
                <a:srgbClr val="000000"/>
              </a:solidFill>
              <a:latin typeface="Times New Roman"/>
              <a:cs typeface="Times New Roman"/>
            </a:rPr>
            <a:t>Mean copper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fish species from the Mediterranean coast of </a:t>
          </a:r>
          <a:r>
            <a:rPr lang="en-US" sz="1400" b="1" i="0" strike="noStrike" dirty="0" smtClean="0">
              <a:solidFill>
                <a:srgbClr val="000000"/>
              </a:solidFill>
              <a:latin typeface="Times New Roman"/>
              <a:cs typeface="Times New Roman"/>
            </a:rPr>
            <a:t>Libya</a:t>
          </a:r>
          <a:r>
            <a:rPr lang="en-US" sz="1400" b="1" i="0" strike="noStrike" dirty="0">
              <a:solidFill>
                <a:srgbClr val="000000"/>
              </a:solidFill>
              <a:latin typeface="Times New Roman"/>
              <a:cs typeface="Times New Roman"/>
            </a:rPr>
            <a:t>.                                                        </a:t>
          </a:r>
        </a:p>
        <a:p xmlns:a="http://schemas.openxmlformats.org/drawingml/2006/main">
          <a:pPr algn="l" rtl="1">
            <a:defRPr sz="1000"/>
          </a:pPr>
          <a:r>
            <a:rPr lang="en-US" sz="1400" b="1" i="0" strike="noStrike" dirty="0">
              <a:solidFill>
                <a:srgbClr val="000000"/>
              </a:solidFill>
              <a:latin typeface="Times New Roman"/>
              <a:cs typeface="Times New Roman"/>
            </a:rPr>
            <a:t>                                                                                    </a:t>
          </a:r>
          <a:r>
            <a:rPr lang="en-US" sz="1400" b="0" i="0" strike="noStrike" dirty="0">
              <a:solidFill>
                <a:srgbClr val="000000"/>
              </a:solidFill>
              <a:latin typeface="Times New Roman"/>
              <a:cs typeface="Times New Roman"/>
            </a:rPr>
            <a:t> 36</a:t>
          </a:r>
        </a:p>
      </cdr:txBody>
    </cdr:sp>
  </cdr:relSizeAnchor>
</c:userShapes>
</file>

<file path=ppt/drawings/drawing10.xml><?xml version="1.0" encoding="utf-8"?>
<c:userShapes xmlns:c="http://schemas.openxmlformats.org/drawingml/2006/chart">
  <cdr:relSizeAnchor xmlns:cdr="http://schemas.openxmlformats.org/drawingml/2006/chartDrawing">
    <cdr:from>
      <cdr:x>0.024</cdr:x>
      <cdr:y>0.84216</cdr:y>
    </cdr:from>
    <cdr:to>
      <cdr:x>0.96475</cdr:x>
      <cdr:y>0.98575</cdr:y>
    </cdr:to>
    <cdr:sp macro="" textlink="">
      <cdr:nvSpPr>
        <cdr:cNvPr id="22529" name="Text Box 1"/>
        <cdr:cNvSpPr txBox="1">
          <a:spLocks xmlns:a="http://schemas.openxmlformats.org/drawingml/2006/main" noChangeArrowheads="1"/>
        </cdr:cNvSpPr>
      </cdr:nvSpPr>
      <cdr:spPr bwMode="auto">
        <a:xfrm xmlns:a="http://schemas.openxmlformats.org/drawingml/2006/main">
          <a:off x="221056" y="4732734"/>
          <a:ext cx="8664943" cy="8069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16. </a:t>
          </a:r>
          <a:r>
            <a:rPr lang="en-US" sz="1400" b="1" i="0" strike="noStrike" dirty="0">
              <a:solidFill>
                <a:srgbClr val="000000"/>
              </a:solidFill>
              <a:latin typeface="Times New Roman"/>
              <a:cs typeface="Times New Roman"/>
            </a:rPr>
            <a:t>Mean heavy metals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a:t>
          </a:r>
          <a:r>
            <a:rPr lang="en-US" sz="1400" b="1" i="1" strike="noStrike" dirty="0" err="1">
              <a:solidFill>
                <a:srgbClr val="000000"/>
              </a:solidFill>
              <a:latin typeface="Times New Roman"/>
              <a:cs typeface="Times New Roman"/>
            </a:rPr>
            <a:t>Trachurus</a:t>
          </a:r>
          <a:r>
            <a:rPr lang="en-US" sz="1400" b="1" i="1" strike="noStrike" dirty="0">
              <a:solidFill>
                <a:srgbClr val="000000"/>
              </a:solidFill>
              <a:latin typeface="Times New Roman"/>
              <a:cs typeface="Times New Roman"/>
            </a:rPr>
            <a:t> </a:t>
          </a:r>
          <a:r>
            <a:rPr lang="en-US" sz="1400" b="1" i="1" strike="noStrike" dirty="0" err="1">
              <a:solidFill>
                <a:srgbClr val="000000"/>
              </a:solidFill>
              <a:latin typeface="Times New Roman"/>
              <a:cs typeface="Times New Roman"/>
            </a:rPr>
            <a:t>mediterraneu</a:t>
          </a:r>
          <a:r>
            <a:rPr lang="en-US" sz="1400" b="1" i="0" strike="noStrike" dirty="0" err="1">
              <a:solidFill>
                <a:srgbClr val="000000"/>
              </a:solidFill>
              <a:latin typeface="Times New Roman"/>
              <a:cs typeface="Times New Roman"/>
            </a:rPr>
            <a:t>s</a:t>
          </a:r>
          <a:r>
            <a:rPr lang="en-US" sz="1400" b="1" i="0" strike="noStrike" dirty="0">
              <a:solidFill>
                <a:srgbClr val="000000"/>
              </a:solidFill>
              <a:latin typeface="Times New Roman"/>
              <a:cs typeface="Times New Roman"/>
            </a:rPr>
            <a:t> from      </a:t>
          </a:r>
          <a:r>
            <a:rPr lang="en-US" sz="1400" b="1" i="0" strike="noStrike" dirty="0" smtClean="0">
              <a:solidFill>
                <a:srgbClr val="000000"/>
              </a:solidFill>
              <a:latin typeface="Times New Roman"/>
              <a:cs typeface="Times New Roman"/>
            </a:rPr>
            <a:t>           </a:t>
          </a:r>
          <a:r>
            <a:rPr lang="en-US" sz="1400" b="1" i="0" strike="noStrike" dirty="0">
              <a:solidFill>
                <a:srgbClr val="000000"/>
              </a:solidFill>
              <a:latin typeface="Times New Roman"/>
              <a:cs typeface="Times New Roman"/>
            </a:rPr>
            <a:t>the  Mediterranean coast of  Libya.</a:t>
          </a:r>
        </a:p>
        <a:p xmlns:a="http://schemas.openxmlformats.org/drawingml/2006/main">
          <a:pPr algn="l" rtl="1">
            <a:defRPr sz="1000"/>
          </a:pPr>
          <a:r>
            <a:rPr lang="en-US" sz="1400" b="1" i="0" strike="noStrike" dirty="0">
              <a:solidFill>
                <a:srgbClr val="000000"/>
              </a:solidFill>
              <a:latin typeface="Times New Roman"/>
              <a:cs typeface="Times New Roman"/>
            </a:rPr>
            <a:t>                                                                                              </a:t>
          </a:r>
          <a:r>
            <a:rPr lang="en-US" sz="1400" b="0" i="0" strike="noStrike" dirty="0">
              <a:solidFill>
                <a:srgbClr val="000000"/>
              </a:solidFill>
              <a:latin typeface="Times New Roman"/>
              <a:cs typeface="Times New Roman"/>
            </a:rPr>
            <a:t> 59 </a:t>
          </a:r>
        </a:p>
      </cdr:txBody>
    </cdr:sp>
  </cdr:relSizeAnchor>
</c:userShapes>
</file>

<file path=ppt/drawings/drawing11.xml><?xml version="1.0" encoding="utf-8"?>
<c:userShapes xmlns:c="http://schemas.openxmlformats.org/drawingml/2006/chart">
  <cdr:relSizeAnchor xmlns:cdr="http://schemas.openxmlformats.org/drawingml/2006/chartDrawing">
    <cdr:from>
      <cdr:x>0.024</cdr:x>
      <cdr:y>0.85011</cdr:y>
    </cdr:from>
    <cdr:to>
      <cdr:x>0.96475</cdr:x>
      <cdr:y>0.98575</cdr:y>
    </cdr:to>
    <cdr:sp macro="" textlink="">
      <cdr:nvSpPr>
        <cdr:cNvPr id="19457" name="Text Box 1"/>
        <cdr:cNvSpPr txBox="1">
          <a:spLocks xmlns:a="http://schemas.openxmlformats.org/drawingml/2006/main" noChangeArrowheads="1"/>
        </cdr:cNvSpPr>
      </cdr:nvSpPr>
      <cdr:spPr bwMode="auto">
        <a:xfrm xmlns:a="http://schemas.openxmlformats.org/drawingml/2006/main">
          <a:off x="221056" y="4777383"/>
          <a:ext cx="8664943" cy="7622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0" i="0" strike="noStrike" dirty="0">
              <a:solidFill>
                <a:srgbClr val="000000"/>
              </a:solidFill>
              <a:latin typeface="Times New Roman"/>
              <a:cs typeface="Times New Roman"/>
            </a:rPr>
            <a:t> </a:t>
          </a: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17.  </a:t>
          </a:r>
          <a:r>
            <a:rPr lang="en-US" sz="1400" b="1" i="0" strike="noStrike" dirty="0">
              <a:solidFill>
                <a:srgbClr val="000000"/>
              </a:solidFill>
              <a:latin typeface="Times New Roman"/>
              <a:cs typeface="Times New Roman"/>
            </a:rPr>
            <a:t>Mean heavy metals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a:t>
          </a:r>
          <a:r>
            <a:rPr lang="en-US" sz="1400" b="1" i="1" strike="noStrike" dirty="0" err="1">
              <a:solidFill>
                <a:srgbClr val="000000"/>
              </a:solidFill>
              <a:latin typeface="Times New Roman"/>
              <a:cs typeface="Times New Roman"/>
            </a:rPr>
            <a:t>Thunnus</a:t>
          </a:r>
          <a:r>
            <a:rPr lang="en-US" sz="1400" b="1" i="1" strike="noStrike" dirty="0">
              <a:solidFill>
                <a:srgbClr val="000000"/>
              </a:solidFill>
              <a:latin typeface="Times New Roman"/>
              <a:cs typeface="Times New Roman"/>
            </a:rPr>
            <a:t> </a:t>
          </a:r>
          <a:r>
            <a:rPr lang="en-US" sz="1400" b="1" i="1" strike="noStrike" dirty="0" err="1">
              <a:solidFill>
                <a:srgbClr val="000000"/>
              </a:solidFill>
              <a:latin typeface="Times New Roman"/>
              <a:cs typeface="Times New Roman"/>
            </a:rPr>
            <a:t>thynnu</a:t>
          </a:r>
          <a:r>
            <a:rPr lang="en-US" sz="1400" b="1" i="0" strike="noStrike" dirty="0" err="1">
              <a:solidFill>
                <a:srgbClr val="000000"/>
              </a:solidFill>
              <a:latin typeface="Times New Roman"/>
              <a:cs typeface="Times New Roman"/>
            </a:rPr>
            <a:t>s</a:t>
          </a:r>
          <a:r>
            <a:rPr lang="en-US" sz="1400" b="1" i="0" strike="noStrike" dirty="0">
              <a:solidFill>
                <a:srgbClr val="000000"/>
              </a:solidFill>
              <a:latin typeface="Times New Roman"/>
              <a:cs typeface="Times New Roman"/>
            </a:rPr>
            <a:t> from the Mediterranean coast  of Libya.</a:t>
          </a:r>
        </a:p>
        <a:p xmlns:a="http://schemas.openxmlformats.org/drawingml/2006/main">
          <a:pPr algn="l" rtl="1">
            <a:defRPr sz="1000"/>
          </a:pPr>
          <a:r>
            <a:rPr lang="en-US" sz="1400" b="0" i="0" strike="noStrike" dirty="0">
              <a:solidFill>
                <a:srgbClr val="000000"/>
              </a:solidFill>
              <a:latin typeface="Times New Roman"/>
              <a:cs typeface="Times New Roman"/>
            </a:rPr>
            <a:t>                                                                                              53</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0.84307</cdr:y>
    </cdr:from>
    <cdr:to>
      <cdr:x>0.969</cdr:x>
      <cdr:y>1</cdr:y>
    </cdr:to>
    <cdr:sp macro="" textlink="">
      <cdr:nvSpPr>
        <cdr:cNvPr id="13331" name="Text Box 19"/>
        <cdr:cNvSpPr txBox="1">
          <a:spLocks xmlns:a="http://schemas.openxmlformats.org/drawingml/2006/main" noChangeArrowheads="1"/>
        </cdr:cNvSpPr>
      </cdr:nvSpPr>
      <cdr:spPr bwMode="auto">
        <a:xfrm xmlns:a="http://schemas.openxmlformats.org/drawingml/2006/main">
          <a:off x="-28604" y="3829064"/>
          <a:ext cx="7974482" cy="7102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smtClean="0">
              <a:solidFill>
                <a:srgbClr val="000000"/>
              </a:solidFill>
              <a:latin typeface="Times New Roman"/>
              <a:cs typeface="Times New Roman"/>
            </a:rPr>
            <a:t>Fig.8.     </a:t>
          </a:r>
          <a:r>
            <a:rPr lang="en-US" sz="1400" b="1" i="0" strike="noStrike" dirty="0">
              <a:solidFill>
                <a:srgbClr val="000000"/>
              </a:solidFill>
              <a:latin typeface="Times New Roman"/>
              <a:cs typeface="Times New Roman"/>
            </a:rPr>
            <a:t>Mean zinc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fish species from the Mediterranean coast of</a:t>
          </a:r>
        </a:p>
        <a:p xmlns:a="http://schemas.openxmlformats.org/drawingml/2006/main">
          <a:pPr algn="l" rtl="1">
            <a:defRPr sz="1000"/>
          </a:pPr>
          <a:r>
            <a:rPr lang="en-US" sz="1400" b="1" i="0" strike="noStrike" dirty="0">
              <a:solidFill>
                <a:srgbClr val="000000"/>
              </a:solidFill>
              <a:latin typeface="Times New Roman"/>
              <a:cs typeface="Times New Roman"/>
            </a:rPr>
            <a:t>            Libya.                                                                  </a:t>
          </a:r>
        </a:p>
        <a:p xmlns:a="http://schemas.openxmlformats.org/drawingml/2006/main">
          <a:pPr algn="l" rtl="1">
            <a:defRPr sz="1000"/>
          </a:pPr>
          <a:r>
            <a:rPr lang="en-US" sz="1400" b="1" i="0" strike="noStrike" dirty="0">
              <a:solidFill>
                <a:srgbClr val="000000"/>
              </a:solidFill>
              <a:latin typeface="Times New Roman"/>
              <a:cs typeface="Times New Roman"/>
            </a:rPr>
            <a:t>                                                                                           </a:t>
          </a:r>
          <a:r>
            <a:rPr lang="en-US" sz="1400" b="0" i="0" strike="noStrike" dirty="0">
              <a:solidFill>
                <a:srgbClr val="000000"/>
              </a:solidFill>
              <a:latin typeface="Times New Roman"/>
              <a:cs typeface="Times New Roman"/>
            </a:rPr>
            <a:t>38</a:t>
          </a:r>
        </a:p>
      </cdr:txBody>
    </cdr:sp>
  </cdr:relSizeAnchor>
</c:userShapes>
</file>

<file path=ppt/drawings/drawing3.xml><?xml version="1.0" encoding="utf-8"?>
<c:userShapes xmlns:c="http://schemas.openxmlformats.org/drawingml/2006/chart">
  <cdr:relSizeAnchor xmlns:cdr="http://schemas.openxmlformats.org/drawingml/2006/chartDrawing">
    <cdr:from>
      <cdr:x>0.02775</cdr:x>
      <cdr:y>0.83898</cdr:y>
    </cdr:from>
    <cdr:to>
      <cdr:x>1</cdr:x>
      <cdr:y>1</cdr:y>
    </cdr:to>
    <cdr:sp macro="" textlink="">
      <cdr:nvSpPr>
        <cdr:cNvPr id="8211" name="Text Box 19"/>
        <cdr:cNvSpPr txBox="1">
          <a:spLocks xmlns:a="http://schemas.openxmlformats.org/drawingml/2006/main" noChangeArrowheads="1"/>
        </cdr:cNvSpPr>
      </cdr:nvSpPr>
      <cdr:spPr bwMode="auto">
        <a:xfrm xmlns:a="http://schemas.openxmlformats.org/drawingml/2006/main">
          <a:off x="237623" y="4714875"/>
          <a:ext cx="8325352" cy="904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9.   </a:t>
          </a:r>
          <a:r>
            <a:rPr lang="en-US" sz="1400" b="1" i="0" strike="noStrike" dirty="0">
              <a:solidFill>
                <a:srgbClr val="000000"/>
              </a:solidFill>
              <a:latin typeface="Times New Roman"/>
              <a:cs typeface="Times New Roman"/>
            </a:rPr>
            <a:t>Mean  lead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fish species from the Mediterranean coast of                    </a:t>
          </a:r>
          <a:r>
            <a:rPr lang="en-US" sz="1400" b="1" i="0" strike="noStrike" baseline="0" dirty="0">
              <a:solidFill>
                <a:srgbClr val="000000"/>
              </a:solidFill>
              <a:latin typeface="Times New Roman"/>
              <a:cs typeface="Times New Roman"/>
            </a:rPr>
            <a:t>  </a:t>
          </a:r>
          <a:r>
            <a:rPr lang="en-US" sz="1400" b="1" i="0" strike="noStrike" dirty="0">
              <a:solidFill>
                <a:srgbClr val="000000"/>
              </a:solidFill>
              <a:latin typeface="Times New Roman"/>
              <a:cs typeface="Times New Roman"/>
            </a:rPr>
            <a:t> Libya                                                            </a:t>
          </a:r>
        </a:p>
        <a:p xmlns:a="http://schemas.openxmlformats.org/drawingml/2006/main">
          <a:pPr algn="l" rtl="1">
            <a:defRPr sz="1000"/>
          </a:pPr>
          <a:r>
            <a:rPr lang="en-US" sz="1400" b="1" i="0" strike="noStrike" dirty="0" smtClean="0">
              <a:solidFill>
                <a:srgbClr val="000000"/>
              </a:solidFill>
              <a:latin typeface="Times New Roman"/>
              <a:cs typeface="Times New Roman"/>
            </a:rPr>
            <a:t>                                                                                        </a:t>
          </a:r>
          <a:r>
            <a:rPr lang="en-US" sz="1400" b="0" i="0" strike="noStrike" dirty="0" smtClean="0">
              <a:solidFill>
                <a:srgbClr val="000000"/>
              </a:solidFill>
              <a:latin typeface="Times New Roman"/>
              <a:cs typeface="Times New Roman"/>
            </a:rPr>
            <a:t>39</a:t>
          </a:r>
          <a:endParaRPr lang="en-US" sz="1400" b="0" i="0" strike="noStrike" dirty="0">
            <a:solidFill>
              <a:srgbClr val="000000"/>
            </a:solidFill>
            <a:latin typeface="Times New Roman"/>
            <a:cs typeface="Times New Roman"/>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0.84991</cdr:y>
    </cdr:from>
    <cdr:to>
      <cdr:x>1</cdr:x>
      <cdr:y>1</cdr:y>
    </cdr:to>
    <cdr:sp macro="" textlink="">
      <cdr:nvSpPr>
        <cdr:cNvPr id="10259" name="Text Box 19"/>
        <cdr:cNvSpPr txBox="1">
          <a:spLocks xmlns:a="http://schemas.openxmlformats.org/drawingml/2006/main" noChangeArrowheads="1"/>
        </cdr:cNvSpPr>
      </cdr:nvSpPr>
      <cdr:spPr bwMode="auto">
        <a:xfrm xmlns:a="http://schemas.openxmlformats.org/drawingml/2006/main">
          <a:off x="0" y="4776304"/>
          <a:ext cx="8562975" cy="8434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10  </a:t>
          </a:r>
          <a:r>
            <a:rPr lang="en-US" sz="1400" b="1" i="0" strike="noStrike" dirty="0">
              <a:solidFill>
                <a:srgbClr val="000000"/>
              </a:solidFill>
              <a:latin typeface="Times New Roman"/>
              <a:cs typeface="Times New Roman"/>
            </a:rPr>
            <a:t>Mean cadmium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fish species from the Mediterranean coast of        </a:t>
          </a:r>
          <a:r>
            <a:rPr lang="en-US" sz="1400" b="1" i="0" strike="noStrike" baseline="0" dirty="0">
              <a:solidFill>
                <a:srgbClr val="000000"/>
              </a:solidFill>
              <a:latin typeface="Times New Roman"/>
              <a:cs typeface="Times New Roman"/>
            </a:rPr>
            <a:t> </a:t>
          </a:r>
          <a:r>
            <a:rPr lang="en-US" sz="1400" b="1" i="0" strike="noStrike" dirty="0">
              <a:solidFill>
                <a:srgbClr val="000000"/>
              </a:solidFill>
              <a:latin typeface="Times New Roman"/>
              <a:cs typeface="Times New Roman"/>
            </a:rPr>
            <a:t>           Libya                                                                      </a:t>
          </a:r>
        </a:p>
        <a:p xmlns:a="http://schemas.openxmlformats.org/drawingml/2006/main">
          <a:pPr algn="l" rtl="1">
            <a:defRPr sz="1000"/>
          </a:pPr>
          <a:r>
            <a:rPr lang="en-US" sz="1400" b="1" i="0" strike="noStrike" dirty="0">
              <a:solidFill>
                <a:srgbClr val="000000"/>
              </a:solidFill>
              <a:latin typeface="Times New Roman"/>
              <a:cs typeface="Times New Roman"/>
            </a:rPr>
            <a:t>                                                                                             </a:t>
          </a:r>
          <a:r>
            <a:rPr lang="en-US" sz="1400" b="0" i="0" strike="noStrike" dirty="0" smtClean="0">
              <a:solidFill>
                <a:srgbClr val="000000"/>
              </a:solidFill>
              <a:latin typeface="Times New Roman"/>
              <a:cs typeface="Times New Roman"/>
            </a:rPr>
            <a:t>40</a:t>
          </a:r>
          <a:endParaRPr lang="en-US" sz="1400" b="0" i="0" strike="noStrike" dirty="0">
            <a:solidFill>
              <a:srgbClr val="000000"/>
            </a:solidFill>
            <a:latin typeface="Times New Roman"/>
            <a:cs typeface="Times New Roman"/>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0.84991</cdr:y>
    </cdr:from>
    <cdr:to>
      <cdr:x>0.995</cdr:x>
      <cdr:y>1</cdr:y>
    </cdr:to>
    <cdr:sp macro="" textlink="">
      <cdr:nvSpPr>
        <cdr:cNvPr id="7187" name="Text Box 19"/>
        <cdr:cNvSpPr txBox="1">
          <a:spLocks xmlns:a="http://schemas.openxmlformats.org/drawingml/2006/main" noChangeArrowheads="1"/>
        </cdr:cNvSpPr>
      </cdr:nvSpPr>
      <cdr:spPr bwMode="auto">
        <a:xfrm xmlns:a="http://schemas.openxmlformats.org/drawingml/2006/main">
          <a:off x="0" y="4776304"/>
          <a:ext cx="8520160" cy="8434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11.  </a:t>
          </a:r>
          <a:r>
            <a:rPr lang="en-US" sz="1400" b="1" i="0" strike="noStrike" dirty="0">
              <a:solidFill>
                <a:srgbClr val="000000"/>
              </a:solidFill>
              <a:latin typeface="Times New Roman"/>
              <a:cs typeface="Times New Roman"/>
            </a:rPr>
            <a:t>Mean mercury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fish species from the Mediterranean coast of </a:t>
          </a:r>
          <a:r>
            <a:rPr lang="en-US" sz="1400" b="1" i="0" strike="noStrike" dirty="0" smtClean="0">
              <a:solidFill>
                <a:srgbClr val="000000"/>
              </a:solidFill>
              <a:latin typeface="Times New Roman"/>
              <a:cs typeface="Times New Roman"/>
            </a:rPr>
            <a:t>Libya</a:t>
          </a:r>
          <a:r>
            <a:rPr lang="en-US" sz="1400" b="1" i="0" strike="noStrike" dirty="0">
              <a:solidFill>
                <a:srgbClr val="000000"/>
              </a:solidFill>
              <a:latin typeface="Times New Roman"/>
              <a:cs typeface="Times New Roman"/>
            </a:rPr>
            <a:t>.  </a:t>
          </a:r>
        </a:p>
        <a:p xmlns:a="http://schemas.openxmlformats.org/drawingml/2006/main">
          <a:pPr algn="l" rtl="1">
            <a:defRPr sz="1000"/>
          </a:pPr>
          <a:r>
            <a:rPr lang="en-US" sz="1400" b="1" i="0" strike="noStrike" dirty="0">
              <a:solidFill>
                <a:srgbClr val="000000"/>
              </a:solidFill>
              <a:latin typeface="Times New Roman"/>
              <a:cs typeface="Times New Roman"/>
            </a:rPr>
            <a:t>                                                                                             </a:t>
          </a:r>
          <a:r>
            <a:rPr lang="en-US" sz="1400" b="1" i="0" strike="noStrike" dirty="0" smtClean="0">
              <a:solidFill>
                <a:srgbClr val="000000"/>
              </a:solidFill>
              <a:latin typeface="Times New Roman"/>
              <a:cs typeface="Times New Roman"/>
            </a:rPr>
            <a:t>41</a:t>
          </a:r>
          <a:endParaRPr lang="en-US" sz="1400" b="1" i="0" strike="noStrike" dirty="0">
            <a:solidFill>
              <a:srgbClr val="000000"/>
            </a:solidFill>
            <a:latin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0.024</cdr:x>
      <cdr:y>0.84481</cdr:y>
    </cdr:from>
    <cdr:to>
      <cdr:x>0.96475</cdr:x>
      <cdr:y>1</cdr:y>
    </cdr:to>
    <cdr:sp macro="" textlink="">
      <cdr:nvSpPr>
        <cdr:cNvPr id="16385" name="Text Box 1"/>
        <cdr:cNvSpPr txBox="1">
          <a:spLocks xmlns:a="http://schemas.openxmlformats.org/drawingml/2006/main" noChangeArrowheads="1"/>
        </cdr:cNvSpPr>
      </cdr:nvSpPr>
      <cdr:spPr bwMode="auto">
        <a:xfrm xmlns:a="http://schemas.openxmlformats.org/drawingml/2006/main">
          <a:off x="197510" y="3823578"/>
          <a:ext cx="7741997" cy="7023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12.  </a:t>
          </a:r>
          <a:r>
            <a:rPr lang="en-US" sz="1400" b="1" i="0" strike="noStrike" dirty="0">
              <a:solidFill>
                <a:srgbClr val="000000"/>
              </a:solidFill>
              <a:latin typeface="Times New Roman"/>
              <a:cs typeface="Times New Roman"/>
            </a:rPr>
            <a:t>Mean heavy metals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a:t>
          </a:r>
          <a:r>
            <a:rPr lang="en-US" sz="1400" b="1" i="1" strike="noStrike" dirty="0" err="1">
              <a:solidFill>
                <a:srgbClr val="000000"/>
              </a:solidFill>
              <a:latin typeface="Times New Roman"/>
              <a:cs typeface="Times New Roman"/>
            </a:rPr>
            <a:t>Pagellus</a:t>
          </a:r>
          <a:r>
            <a:rPr lang="en-US" sz="1400" b="1" i="1" strike="noStrike" dirty="0">
              <a:solidFill>
                <a:srgbClr val="000000"/>
              </a:solidFill>
              <a:latin typeface="Times New Roman"/>
              <a:cs typeface="Times New Roman"/>
            </a:rPr>
            <a:t> </a:t>
          </a:r>
          <a:r>
            <a:rPr lang="en-US" sz="1400" b="1" i="1" strike="noStrike" dirty="0" err="1">
              <a:solidFill>
                <a:srgbClr val="000000"/>
              </a:solidFill>
              <a:latin typeface="Times New Roman"/>
              <a:cs typeface="Times New Roman"/>
            </a:rPr>
            <a:t>erythrinu</a:t>
          </a:r>
          <a:r>
            <a:rPr lang="en-US" sz="1400" b="1" i="0" strike="noStrike" dirty="0" err="1">
              <a:solidFill>
                <a:srgbClr val="000000"/>
              </a:solidFill>
              <a:latin typeface="Times New Roman"/>
              <a:cs typeface="Times New Roman"/>
            </a:rPr>
            <a:t>s</a:t>
          </a:r>
          <a:r>
            <a:rPr lang="en-US" sz="1400" b="1" i="0" strike="noStrike" dirty="0">
              <a:solidFill>
                <a:srgbClr val="000000"/>
              </a:solidFill>
              <a:latin typeface="Times New Roman"/>
              <a:cs typeface="Times New Roman"/>
            </a:rPr>
            <a:t> from the </a:t>
          </a:r>
          <a:endParaRPr lang="ar-SA" sz="1400" b="1" i="0" strike="noStrike" dirty="0" smtClean="0">
            <a:solidFill>
              <a:srgbClr val="000000"/>
            </a:solidFill>
            <a:latin typeface="Times New Roman"/>
            <a:cs typeface="Times New Roman"/>
          </a:endParaRPr>
        </a:p>
        <a:p xmlns:a="http://schemas.openxmlformats.org/drawingml/2006/main">
          <a:pPr algn="l" rtl="1">
            <a:defRPr sz="1000"/>
          </a:pPr>
          <a:r>
            <a:rPr lang="en-US" sz="1400" b="1" i="0" strike="noStrike" dirty="0" smtClean="0">
              <a:solidFill>
                <a:srgbClr val="000000"/>
              </a:solidFill>
              <a:latin typeface="Times New Roman"/>
              <a:cs typeface="Times New Roman"/>
            </a:rPr>
            <a:t>Mediterranean coast </a:t>
          </a:r>
          <a:r>
            <a:rPr lang="en-US" sz="1400" b="1" i="0" strike="noStrike" dirty="0">
              <a:solidFill>
                <a:srgbClr val="000000"/>
              </a:solidFill>
              <a:latin typeface="Times New Roman"/>
              <a:cs typeface="Times New Roman"/>
            </a:rPr>
            <a:t>of </a:t>
          </a:r>
          <a:r>
            <a:rPr lang="en-US" sz="1400" b="1" i="0" strike="noStrike" dirty="0" smtClean="0">
              <a:solidFill>
                <a:srgbClr val="000000"/>
              </a:solidFill>
              <a:latin typeface="Times New Roman"/>
              <a:cs typeface="Times New Roman"/>
            </a:rPr>
            <a:t>Lib</a:t>
          </a:r>
        </a:p>
        <a:p xmlns:a="http://schemas.openxmlformats.org/drawingml/2006/main">
          <a:pPr algn="l" rtl="1">
            <a:defRPr sz="1000"/>
          </a:pPr>
          <a:r>
            <a:rPr lang="en-US" sz="1400" b="1" dirty="0">
              <a:solidFill>
                <a:srgbClr val="000000"/>
              </a:solidFill>
              <a:latin typeface="Times New Roman"/>
              <a:cs typeface="Times New Roman"/>
            </a:rPr>
            <a:t> </a:t>
          </a:r>
          <a:r>
            <a:rPr lang="en-US" sz="1400" b="1" dirty="0" smtClean="0">
              <a:solidFill>
                <a:srgbClr val="000000"/>
              </a:solidFill>
              <a:latin typeface="Times New Roman"/>
              <a:cs typeface="Times New Roman"/>
            </a:rPr>
            <a:t>                                                                                  </a:t>
          </a:r>
          <a:r>
            <a:rPr lang="en-US" sz="1400" b="1" i="0" strike="noStrike" dirty="0" smtClean="0">
              <a:solidFill>
                <a:srgbClr val="000000"/>
              </a:solidFill>
              <a:latin typeface="Times New Roman"/>
              <a:cs typeface="Times New Roman"/>
            </a:rPr>
            <a:t> 42</a:t>
          </a:r>
          <a:r>
            <a:rPr lang="en-US" sz="1400" b="0" i="0" strike="noStrike" dirty="0" smtClean="0">
              <a:solidFill>
                <a:srgbClr val="000000"/>
              </a:solidFill>
              <a:latin typeface="Times New Roman"/>
              <a:cs typeface="Times New Roman"/>
            </a:rPr>
            <a:t> </a:t>
          </a:r>
          <a:endParaRPr lang="en-US" sz="1400" b="0" i="0" strike="noStrike" dirty="0">
            <a:solidFill>
              <a:srgbClr val="000000"/>
            </a:solidFill>
            <a:latin typeface="Times New Roman"/>
            <a:cs typeface="Times New Roman"/>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0.024</cdr:x>
      <cdr:y>0.84216</cdr:y>
    </cdr:from>
    <cdr:to>
      <cdr:x>0.96475</cdr:x>
      <cdr:y>1</cdr:y>
    </cdr:to>
    <cdr:sp macro="" textlink="">
      <cdr:nvSpPr>
        <cdr:cNvPr id="25601" name="Text Box 1"/>
        <cdr:cNvSpPr txBox="1">
          <a:spLocks xmlns:a="http://schemas.openxmlformats.org/drawingml/2006/main" noChangeArrowheads="1"/>
        </cdr:cNvSpPr>
      </cdr:nvSpPr>
      <cdr:spPr bwMode="auto">
        <a:xfrm xmlns:a="http://schemas.openxmlformats.org/drawingml/2006/main">
          <a:off x="197510" y="3811585"/>
          <a:ext cx="7741997" cy="714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13.  </a:t>
          </a:r>
          <a:r>
            <a:rPr lang="en-US" sz="1400" b="1" i="0" strike="noStrike" dirty="0">
              <a:solidFill>
                <a:srgbClr val="000000"/>
              </a:solidFill>
              <a:latin typeface="Times New Roman"/>
              <a:cs typeface="Times New Roman"/>
            </a:rPr>
            <a:t>Mean heavy metals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a:t>
          </a:r>
          <a:r>
            <a:rPr lang="en-US" sz="1400" b="1" i="1" strike="noStrike" dirty="0" err="1">
              <a:solidFill>
                <a:srgbClr val="000000"/>
              </a:solidFill>
              <a:latin typeface="Times New Roman"/>
              <a:cs typeface="Times New Roman"/>
            </a:rPr>
            <a:t>Lithognathus</a:t>
          </a:r>
          <a:r>
            <a:rPr lang="en-US" sz="1400" b="1" i="1" strike="noStrike" dirty="0">
              <a:solidFill>
                <a:srgbClr val="000000"/>
              </a:solidFill>
              <a:latin typeface="Times New Roman"/>
              <a:cs typeface="Times New Roman"/>
            </a:rPr>
            <a:t> </a:t>
          </a:r>
          <a:r>
            <a:rPr lang="en-US" sz="1400" b="1" i="1" strike="noStrike" dirty="0" err="1">
              <a:solidFill>
                <a:srgbClr val="000000"/>
              </a:solidFill>
              <a:latin typeface="Times New Roman"/>
              <a:cs typeface="Times New Roman"/>
            </a:rPr>
            <a:t>mormyru</a:t>
          </a:r>
          <a:r>
            <a:rPr lang="en-US" sz="1400" b="1" i="0" strike="noStrike" dirty="0" err="1">
              <a:solidFill>
                <a:srgbClr val="000000"/>
              </a:solidFill>
              <a:latin typeface="Times New Roman"/>
              <a:cs typeface="Times New Roman"/>
            </a:rPr>
            <a:t>s</a:t>
          </a:r>
          <a:r>
            <a:rPr lang="en-US" sz="1400" b="1" i="0" strike="noStrike" dirty="0">
              <a:solidFill>
                <a:srgbClr val="000000"/>
              </a:solidFill>
              <a:latin typeface="Times New Roman"/>
              <a:cs typeface="Times New Roman"/>
            </a:rPr>
            <a:t> from the . Mediterranean coast  of Libya .</a:t>
          </a:r>
        </a:p>
        <a:p xmlns:a="http://schemas.openxmlformats.org/drawingml/2006/main">
          <a:pPr algn="l" rtl="1">
            <a:defRPr sz="1000"/>
          </a:pPr>
          <a:r>
            <a:rPr lang="en-US" sz="1400" b="1" i="0" strike="noStrike" baseline="0" dirty="0">
              <a:solidFill>
                <a:srgbClr val="000000"/>
              </a:solidFill>
              <a:latin typeface="Times New Roman"/>
              <a:cs typeface="Times New Roman"/>
            </a:rPr>
            <a:t>                                                                                              </a:t>
          </a:r>
          <a:r>
            <a:rPr lang="en-US" sz="1400" b="1" i="0" strike="noStrike" baseline="0" dirty="0" smtClean="0">
              <a:solidFill>
                <a:srgbClr val="000000"/>
              </a:solidFill>
              <a:latin typeface="Times New Roman"/>
              <a:cs typeface="Times New Roman"/>
            </a:rPr>
            <a:t>43</a:t>
          </a:r>
          <a:endParaRPr lang="en-US" sz="1400" b="1" i="0" strike="noStrike" dirty="0">
            <a:solidFill>
              <a:srgbClr val="000000"/>
            </a:solidFill>
            <a:latin typeface="Times New Roman"/>
            <a:cs typeface="Times New Roman"/>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0.024</cdr:x>
      <cdr:y>0.84216</cdr:y>
    </cdr:from>
    <cdr:to>
      <cdr:x>0.96475</cdr:x>
      <cdr:y>0.98575</cdr:y>
    </cdr:to>
    <cdr:sp macro="" textlink="">
      <cdr:nvSpPr>
        <cdr:cNvPr id="20481" name="Text Box 1"/>
        <cdr:cNvSpPr txBox="1">
          <a:spLocks xmlns:a="http://schemas.openxmlformats.org/drawingml/2006/main" noChangeArrowheads="1"/>
        </cdr:cNvSpPr>
      </cdr:nvSpPr>
      <cdr:spPr bwMode="auto">
        <a:xfrm xmlns:a="http://schemas.openxmlformats.org/drawingml/2006/main">
          <a:off x="221056" y="4732734"/>
          <a:ext cx="8664943" cy="8069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smtClean="0">
              <a:solidFill>
                <a:srgbClr val="000000"/>
              </a:solidFill>
              <a:latin typeface="Times New Roman"/>
              <a:cs typeface="Times New Roman"/>
            </a:rPr>
            <a:t>Fig.14.   </a:t>
          </a:r>
          <a:r>
            <a:rPr lang="en-US" sz="1400" b="1" i="0" strike="noStrike" dirty="0">
              <a:solidFill>
                <a:srgbClr val="000000"/>
              </a:solidFill>
              <a:latin typeface="Times New Roman"/>
              <a:cs typeface="Times New Roman"/>
            </a:rPr>
            <a:t>Mean heavy metals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a:t>
          </a:r>
          <a:r>
            <a:rPr lang="en-US" sz="1400" b="1" i="1" strike="noStrike" dirty="0" err="1">
              <a:solidFill>
                <a:srgbClr val="000000"/>
              </a:solidFill>
              <a:latin typeface="Times New Roman"/>
              <a:cs typeface="Times New Roman"/>
            </a:rPr>
            <a:t>Mullus</a:t>
          </a:r>
          <a:r>
            <a:rPr lang="en-US" sz="1400" b="1" i="1" strike="noStrike" dirty="0">
              <a:solidFill>
                <a:srgbClr val="000000"/>
              </a:solidFill>
              <a:latin typeface="Times New Roman"/>
              <a:cs typeface="Times New Roman"/>
            </a:rPr>
            <a:t> </a:t>
          </a:r>
          <a:r>
            <a:rPr lang="en-US" sz="1400" b="1" i="1" strike="noStrike" dirty="0" err="1">
              <a:solidFill>
                <a:srgbClr val="000000"/>
              </a:solidFill>
              <a:latin typeface="Times New Roman"/>
              <a:cs typeface="Times New Roman"/>
            </a:rPr>
            <a:t>barbatu</a:t>
          </a:r>
          <a:r>
            <a:rPr lang="en-US" sz="1400" b="1" i="0" strike="noStrike" dirty="0" err="1">
              <a:solidFill>
                <a:srgbClr val="000000"/>
              </a:solidFill>
              <a:latin typeface="Times New Roman"/>
              <a:cs typeface="Times New Roman"/>
            </a:rPr>
            <a:t>s</a:t>
          </a:r>
          <a:r>
            <a:rPr lang="en-US" sz="1400" b="1" i="0" strike="noStrike" dirty="0">
              <a:solidFill>
                <a:srgbClr val="000000"/>
              </a:solidFill>
              <a:latin typeface="Times New Roman"/>
              <a:cs typeface="Times New Roman"/>
            </a:rPr>
            <a:t> from the Mediterranean coast of Libya.</a:t>
          </a:r>
        </a:p>
        <a:p xmlns:a="http://schemas.openxmlformats.org/drawingml/2006/main">
          <a:pPr algn="l" rtl="1">
            <a:defRPr sz="1000"/>
          </a:pPr>
          <a:r>
            <a:rPr lang="en-US" sz="1400" b="1" i="0" strike="noStrike" dirty="0">
              <a:solidFill>
                <a:srgbClr val="000000"/>
              </a:solidFill>
              <a:latin typeface="Times New Roman"/>
              <a:cs typeface="Times New Roman"/>
            </a:rPr>
            <a:t>                                                                                              </a:t>
          </a:r>
          <a:r>
            <a:rPr lang="en-US" sz="1400" b="1" i="0" strike="noStrike" dirty="0" smtClean="0">
              <a:solidFill>
                <a:srgbClr val="000000"/>
              </a:solidFill>
              <a:latin typeface="Times New Roman"/>
              <a:cs typeface="Times New Roman"/>
            </a:rPr>
            <a:t>44</a:t>
          </a:r>
          <a:r>
            <a:rPr lang="en-US" sz="1400" b="0" i="0" strike="noStrike" dirty="0" smtClean="0">
              <a:solidFill>
                <a:srgbClr val="000000"/>
              </a:solidFill>
              <a:latin typeface="Times New Roman"/>
              <a:cs typeface="Times New Roman"/>
            </a:rPr>
            <a:t> </a:t>
          </a:r>
          <a:endParaRPr lang="en-US" sz="1400" b="0" i="0" strike="noStrike" dirty="0">
            <a:solidFill>
              <a:srgbClr val="000000"/>
            </a:solidFill>
            <a:latin typeface="Times New Roman"/>
            <a:cs typeface="Times New Roman"/>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0.024</cdr:x>
      <cdr:y>0.85011</cdr:y>
    </cdr:from>
    <cdr:to>
      <cdr:x>0.96475</cdr:x>
      <cdr:y>0.98575</cdr:y>
    </cdr:to>
    <cdr:sp macro="" textlink="">
      <cdr:nvSpPr>
        <cdr:cNvPr id="17409" name="Text Box 1"/>
        <cdr:cNvSpPr txBox="1">
          <a:spLocks xmlns:a="http://schemas.openxmlformats.org/drawingml/2006/main" noChangeArrowheads="1"/>
        </cdr:cNvSpPr>
      </cdr:nvSpPr>
      <cdr:spPr bwMode="auto">
        <a:xfrm xmlns:a="http://schemas.openxmlformats.org/drawingml/2006/main">
          <a:off x="221056" y="4777383"/>
          <a:ext cx="8664943" cy="7622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1">
            <a:defRPr sz="1000"/>
          </a:pPr>
          <a:r>
            <a:rPr lang="en-US" sz="1400" b="1" i="0" strike="noStrike" dirty="0">
              <a:solidFill>
                <a:srgbClr val="000000"/>
              </a:solidFill>
              <a:latin typeface="Times New Roman"/>
              <a:cs typeface="Times New Roman"/>
            </a:rPr>
            <a:t>Fig. </a:t>
          </a:r>
          <a:r>
            <a:rPr lang="en-US" sz="1400" b="1" i="0" strike="noStrike" dirty="0" smtClean="0">
              <a:solidFill>
                <a:srgbClr val="000000"/>
              </a:solidFill>
              <a:latin typeface="Times New Roman"/>
              <a:cs typeface="Times New Roman"/>
            </a:rPr>
            <a:t>15. </a:t>
          </a:r>
          <a:r>
            <a:rPr lang="en-US" sz="1400" b="1" i="0" strike="noStrike" dirty="0">
              <a:solidFill>
                <a:srgbClr val="000000"/>
              </a:solidFill>
              <a:latin typeface="Times New Roman"/>
              <a:cs typeface="Times New Roman"/>
            </a:rPr>
            <a:t>Mean heavy metals concentrations (µg/g </a:t>
          </a:r>
          <a:r>
            <a:rPr lang="en-US" sz="1400" b="1" i="0" strike="noStrike" dirty="0" err="1">
              <a:solidFill>
                <a:srgbClr val="000000"/>
              </a:solidFill>
              <a:latin typeface="Times New Roman"/>
              <a:cs typeface="Times New Roman"/>
            </a:rPr>
            <a:t>w.w</a:t>
          </a:r>
          <a:r>
            <a:rPr lang="en-US" sz="1400" b="1" i="0" strike="noStrike" dirty="0">
              <a:solidFill>
                <a:srgbClr val="000000"/>
              </a:solidFill>
              <a:latin typeface="Times New Roman"/>
              <a:cs typeface="Times New Roman"/>
            </a:rPr>
            <a:t>.) in organs of </a:t>
          </a:r>
          <a:r>
            <a:rPr lang="en-US" sz="1400" b="1" i="1" strike="noStrike" dirty="0" err="1">
              <a:solidFill>
                <a:srgbClr val="000000"/>
              </a:solidFill>
              <a:latin typeface="Times New Roman"/>
              <a:cs typeface="Times New Roman"/>
            </a:rPr>
            <a:t>Sardinella</a:t>
          </a:r>
          <a:r>
            <a:rPr lang="en-US" sz="1400" b="1" i="1" strike="noStrike" dirty="0">
              <a:solidFill>
                <a:srgbClr val="000000"/>
              </a:solidFill>
              <a:latin typeface="Times New Roman"/>
              <a:cs typeface="Times New Roman"/>
            </a:rPr>
            <a:t> </a:t>
          </a:r>
          <a:r>
            <a:rPr lang="en-US" sz="1400" b="1" i="1" strike="noStrike" dirty="0" err="1">
              <a:solidFill>
                <a:srgbClr val="000000"/>
              </a:solidFill>
              <a:latin typeface="Times New Roman"/>
              <a:cs typeface="Times New Roman"/>
            </a:rPr>
            <a:t>aurit</a:t>
          </a:r>
          <a:r>
            <a:rPr lang="en-US" sz="1400" b="1" i="0" strike="noStrike" dirty="0" err="1">
              <a:solidFill>
                <a:srgbClr val="000000"/>
              </a:solidFill>
              <a:latin typeface="Times New Roman"/>
              <a:cs typeface="Times New Roman"/>
            </a:rPr>
            <a:t>a</a:t>
          </a:r>
          <a:r>
            <a:rPr lang="en-US" sz="1400" b="1" i="0" strike="noStrike" dirty="0">
              <a:solidFill>
                <a:srgbClr val="000000"/>
              </a:solidFill>
              <a:latin typeface="Times New Roman"/>
              <a:cs typeface="Times New Roman"/>
            </a:rPr>
            <a:t> from the Mediterranean coast  of Libya.</a:t>
          </a:r>
        </a:p>
        <a:p xmlns:a="http://schemas.openxmlformats.org/drawingml/2006/main">
          <a:pPr algn="l" rtl="1">
            <a:defRPr sz="1000"/>
          </a:pPr>
          <a:r>
            <a:rPr lang="en-US" sz="1400" b="1" i="0" strike="noStrike" dirty="0">
              <a:solidFill>
                <a:srgbClr val="000000"/>
              </a:solidFill>
              <a:latin typeface="Times New Roman"/>
              <a:cs typeface="Times New Roman"/>
            </a:rPr>
            <a:t>                                                                                               56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D60CBB-37F6-4268-AB4C-F2B20896D4D1}" type="datetimeFigureOut">
              <a:rPr lang="ar-SA" smtClean="0"/>
              <a:pPr/>
              <a:t>28/06/1438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F492DDD-87AE-4390-A7AA-0AFCC1C31552}" type="slidenum">
              <a:rPr lang="ar-SA" smtClean="0"/>
              <a:pPr/>
              <a:t>‹#›</a:t>
            </a:fld>
            <a:endParaRPr lang="ar-SA"/>
          </a:p>
        </p:txBody>
      </p:sp>
    </p:spTree>
    <p:extLst>
      <p:ext uri="{BB962C8B-B14F-4D97-AF65-F5344CB8AC3E}">
        <p14:creationId xmlns:p14="http://schemas.microsoft.com/office/powerpoint/2010/main" val="8270348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F492DDD-87AE-4390-A7AA-0AFCC1C31552}" type="slidenum">
              <a:rPr lang="ar-SA" smtClean="0"/>
              <a:pPr/>
              <a:t>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F492DDD-87AE-4390-A7AA-0AFCC1C31552}" type="slidenum">
              <a:rPr lang="ar-SA" smtClean="0"/>
              <a:pPr/>
              <a:t>21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28/06/1438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28/06/1438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a:stretch>
            <a:fillRect/>
          </a:stretch>
        </p:blipFill>
        <p:spPr bwMode="auto">
          <a:xfrm>
            <a:off x="4357686" y="0"/>
            <a:ext cx="928687" cy="1047750"/>
          </a:xfrm>
          <a:prstGeom prst="rect">
            <a:avLst/>
          </a:prstGeom>
          <a:noFill/>
          <a:ln w="9525">
            <a:noFill/>
            <a:miter lim="800000"/>
            <a:headEnd/>
            <a:tailEnd/>
          </a:ln>
        </p:spPr>
      </p:pic>
      <p:sp>
        <p:nvSpPr>
          <p:cNvPr id="8" name="عنصر نائب للمحتوى 2"/>
          <p:cNvSpPr>
            <a:spLocks noGrp="1"/>
          </p:cNvSpPr>
          <p:nvPr>
            <p:ph type="subTitle" idx="1"/>
          </p:nvPr>
        </p:nvSpPr>
        <p:spPr>
          <a:xfrm>
            <a:off x="0" y="0"/>
            <a:ext cx="9144000" cy="6858000"/>
          </a:xfrm>
        </p:spPr>
        <p:txBody>
          <a:bodyPr>
            <a:normAutofit fontScale="47500" lnSpcReduction="20000"/>
          </a:bodyPr>
          <a:lstStyle/>
          <a:p>
            <a:pPr>
              <a:buNone/>
            </a:pPr>
            <a:r>
              <a:rPr lang="ar-SA" b="1" dirty="0" smtClean="0"/>
              <a:t> </a:t>
            </a:r>
            <a:endParaRPr lang="en-US" dirty="0" smtClean="0"/>
          </a:p>
          <a:p>
            <a:pPr algn="ctr">
              <a:buNone/>
            </a:pPr>
            <a:endParaRPr lang="en-US" sz="3400" b="1" dirty="0" smtClean="0"/>
          </a:p>
          <a:p>
            <a:pPr algn="ctr">
              <a:buNone/>
            </a:pPr>
            <a:endParaRPr lang="en-US" sz="3400" b="1" dirty="0"/>
          </a:p>
          <a:p>
            <a:pPr algn="ctr">
              <a:buNone/>
            </a:pPr>
            <a:endParaRPr lang="en-US" sz="3400" b="1" dirty="0" smtClean="0"/>
          </a:p>
          <a:p>
            <a:pPr algn="ctr">
              <a:buNone/>
            </a:pPr>
            <a:endParaRPr lang="en-US" sz="3400" b="1" dirty="0"/>
          </a:p>
          <a:p>
            <a:pPr algn="ctr">
              <a:buNone/>
            </a:pPr>
            <a:endParaRPr lang="ar-SA" sz="3400" b="1" dirty="0" smtClean="0"/>
          </a:p>
          <a:p>
            <a:pPr algn="ctr">
              <a:buNone/>
            </a:pPr>
            <a:endParaRPr lang="ar-SA" sz="3400" b="1" dirty="0" smtClean="0"/>
          </a:p>
          <a:p>
            <a:pPr algn="ctr">
              <a:buNone/>
            </a:pPr>
            <a:r>
              <a:rPr lang="ar-SA" sz="7600" b="1" dirty="0" smtClean="0">
                <a:solidFill>
                  <a:schemeClr val="tx1"/>
                </a:solidFill>
              </a:rPr>
              <a:t>دراسة تركيز بعض العناصر الثقيلة في ستة أنواع من الأسماك الاقتصادية بمدينة </a:t>
            </a:r>
            <a:r>
              <a:rPr lang="ar-SA" sz="7600" b="1" dirty="0" err="1" smtClean="0">
                <a:solidFill>
                  <a:schemeClr val="tx1"/>
                </a:solidFill>
              </a:rPr>
              <a:t>زليتن</a:t>
            </a:r>
            <a:r>
              <a:rPr lang="ar-SA" sz="7600" b="1" dirty="0" smtClean="0">
                <a:solidFill>
                  <a:schemeClr val="tx1"/>
                </a:solidFill>
              </a:rPr>
              <a:t> بالجماهيرية العظمى</a:t>
            </a:r>
          </a:p>
          <a:p>
            <a:pPr algn="ctr">
              <a:buNone/>
            </a:pPr>
            <a:endParaRPr lang="en-US" sz="3400" dirty="0" smtClean="0">
              <a:solidFill>
                <a:schemeClr val="tx1"/>
              </a:solidFill>
            </a:endParaRPr>
          </a:p>
          <a:p>
            <a:pPr algn="ctr" rtl="0">
              <a:buNone/>
            </a:pPr>
            <a:endParaRPr lang="en-US" sz="3400" dirty="0" smtClean="0">
              <a:solidFill>
                <a:schemeClr val="tx1"/>
              </a:solidFill>
            </a:endParaRPr>
          </a:p>
          <a:p>
            <a:pPr algn="ctr" rtl="0">
              <a:buNone/>
            </a:pPr>
            <a:r>
              <a:rPr lang="ar-SA" sz="3400" b="1" dirty="0" smtClean="0">
                <a:solidFill>
                  <a:schemeClr val="tx1"/>
                </a:solidFill>
              </a:rPr>
              <a:t>إعداد</a:t>
            </a:r>
            <a:endParaRPr lang="en-US" sz="3400" dirty="0" smtClean="0">
              <a:solidFill>
                <a:schemeClr val="tx1"/>
              </a:solidFill>
            </a:endParaRPr>
          </a:p>
          <a:p>
            <a:pPr algn="ctr" rtl="0">
              <a:buNone/>
            </a:pPr>
            <a:r>
              <a:rPr lang="ar-SA" sz="3400" b="1" dirty="0" smtClean="0">
                <a:solidFill>
                  <a:schemeClr val="tx1"/>
                </a:solidFill>
              </a:rPr>
              <a:t>                  </a:t>
            </a:r>
            <a:endParaRPr lang="en-US" sz="3400" dirty="0" smtClean="0">
              <a:solidFill>
                <a:schemeClr val="tx1"/>
              </a:solidFill>
            </a:endParaRPr>
          </a:p>
          <a:p>
            <a:pPr algn="ctr">
              <a:buNone/>
            </a:pPr>
            <a:r>
              <a:rPr lang="ar-EG" sz="3400" b="1" dirty="0" smtClean="0">
                <a:solidFill>
                  <a:schemeClr val="tx1"/>
                </a:solidFill>
              </a:rPr>
              <a:t>أ.</a:t>
            </a:r>
            <a:r>
              <a:rPr lang="ar-SA" sz="3400" b="1" dirty="0" smtClean="0">
                <a:solidFill>
                  <a:schemeClr val="tx1"/>
                </a:solidFill>
              </a:rPr>
              <a:t>د</a:t>
            </a:r>
            <a:r>
              <a:rPr lang="ar-SA" sz="3400" b="1" dirty="0" smtClean="0">
                <a:solidFill>
                  <a:schemeClr val="tx1"/>
                </a:solidFill>
              </a:rPr>
              <a:t>. محمد حامد </a:t>
            </a:r>
            <a:r>
              <a:rPr lang="ar-SA" sz="3400" b="1" dirty="0" err="1" smtClean="0">
                <a:solidFill>
                  <a:schemeClr val="tx1"/>
                </a:solidFill>
              </a:rPr>
              <a:t>بهنساوى</a:t>
            </a:r>
            <a:endParaRPr lang="en-US" sz="3400" dirty="0" smtClean="0">
              <a:solidFill>
                <a:schemeClr val="tx1"/>
              </a:solidFill>
            </a:endParaRPr>
          </a:p>
          <a:p>
            <a:pPr algn="ctr">
              <a:buNone/>
            </a:pPr>
            <a:r>
              <a:rPr lang="ar-SA" sz="3400" b="1" dirty="0" smtClean="0">
                <a:solidFill>
                  <a:schemeClr val="tx1"/>
                </a:solidFill>
              </a:rPr>
              <a:t>   كلية الآداب والعلوم – </a:t>
            </a:r>
            <a:r>
              <a:rPr lang="ar-SA" sz="3400" b="1" dirty="0" err="1" smtClean="0">
                <a:solidFill>
                  <a:schemeClr val="tx1"/>
                </a:solidFill>
              </a:rPr>
              <a:t>زليتن</a:t>
            </a:r>
            <a:r>
              <a:rPr lang="ar-SA" sz="3400" b="1" dirty="0" smtClean="0">
                <a:solidFill>
                  <a:schemeClr val="tx1"/>
                </a:solidFill>
              </a:rPr>
              <a:t> ، جامعة </a:t>
            </a:r>
            <a:r>
              <a:rPr lang="ar-SA" sz="3400" b="1" dirty="0" err="1" smtClean="0">
                <a:solidFill>
                  <a:schemeClr val="tx1"/>
                </a:solidFill>
              </a:rPr>
              <a:t>مصراتة</a:t>
            </a:r>
            <a:endParaRPr lang="en-US" sz="3400" dirty="0" smtClean="0">
              <a:solidFill>
                <a:schemeClr val="tx1"/>
              </a:solidFill>
            </a:endParaRPr>
          </a:p>
          <a:p>
            <a:pPr algn="ctr">
              <a:buNone/>
            </a:pPr>
            <a:r>
              <a:rPr lang="ar-SA" sz="3400" b="1" dirty="0" smtClean="0">
                <a:solidFill>
                  <a:schemeClr val="tx1"/>
                </a:solidFill>
              </a:rPr>
              <a:t> </a:t>
            </a:r>
            <a:endParaRPr lang="en-US" sz="3400" dirty="0" smtClean="0">
              <a:solidFill>
                <a:schemeClr val="tx1"/>
              </a:solidFill>
            </a:endParaRPr>
          </a:p>
          <a:p>
            <a:pPr algn="ctr">
              <a:buNone/>
            </a:pPr>
            <a:r>
              <a:rPr lang="ar-SA" sz="3400" b="1" dirty="0" smtClean="0">
                <a:solidFill>
                  <a:schemeClr val="tx1"/>
                </a:solidFill>
              </a:rPr>
              <a:t> </a:t>
            </a:r>
            <a:endParaRPr lang="en-US" sz="3400" dirty="0" smtClean="0">
              <a:solidFill>
                <a:schemeClr val="tx1"/>
              </a:solidFill>
            </a:endParaRPr>
          </a:p>
          <a:p>
            <a:pPr algn="ctr">
              <a:buNone/>
            </a:pPr>
            <a:r>
              <a:rPr lang="ar-SA" sz="3400" b="1" dirty="0" smtClean="0">
                <a:solidFill>
                  <a:schemeClr val="tx1"/>
                </a:solidFill>
              </a:rPr>
              <a:t>      شعبة علم الحيوان  </a:t>
            </a:r>
            <a:endParaRPr lang="en-US" sz="3400" dirty="0" smtClean="0">
              <a:solidFill>
                <a:schemeClr val="tx1"/>
              </a:solidFill>
            </a:endParaRPr>
          </a:p>
          <a:p>
            <a:pPr algn="ctr">
              <a:buNone/>
            </a:pPr>
            <a:r>
              <a:rPr lang="ar-SA" sz="3400" b="1" dirty="0" smtClean="0">
                <a:solidFill>
                  <a:schemeClr val="tx1"/>
                </a:solidFill>
              </a:rPr>
              <a:t>     قسم علوم الحياة</a:t>
            </a:r>
            <a:endParaRPr lang="en-US" sz="3400" dirty="0" smtClean="0">
              <a:solidFill>
                <a:schemeClr val="tx1"/>
              </a:solidFill>
            </a:endParaRPr>
          </a:p>
          <a:p>
            <a:pPr algn="ctr">
              <a:buNone/>
            </a:pPr>
            <a:r>
              <a:rPr lang="ar-SA" sz="3400" b="1" dirty="0" smtClean="0">
                <a:solidFill>
                  <a:schemeClr val="tx1"/>
                </a:solidFill>
              </a:rPr>
              <a:t>    مدرسة العلوم الأساسية</a:t>
            </a:r>
            <a:endParaRPr lang="en-US" sz="3400" dirty="0" smtClean="0">
              <a:solidFill>
                <a:schemeClr val="tx1"/>
              </a:solidFill>
            </a:endParaRPr>
          </a:p>
          <a:p>
            <a:pPr algn="ctr"/>
            <a:endParaRPr lang="ar-SA" sz="3400" b="1" dirty="0" smtClean="0">
              <a:solidFill>
                <a:schemeClr val="tx1"/>
              </a:solidFill>
            </a:endParaRPr>
          </a:p>
          <a:p>
            <a:pPr algn="ctr">
              <a:buNone/>
            </a:pPr>
            <a:r>
              <a:rPr lang="ar-SA" sz="3400" b="1" dirty="0" smtClean="0">
                <a:solidFill>
                  <a:schemeClr val="tx1"/>
                </a:solidFill>
              </a:rPr>
              <a:t>    أكاديمية الدراسات العليا</a:t>
            </a:r>
            <a:endParaRPr lang="en-US" sz="3400" dirty="0" smtClean="0">
              <a:solidFill>
                <a:schemeClr val="tx1"/>
              </a:solidFill>
            </a:endParaRPr>
          </a:p>
          <a:p>
            <a:pPr algn="ctr">
              <a:buNone/>
            </a:pPr>
            <a:r>
              <a:rPr lang="ar-SA" sz="3400" b="1" dirty="0" smtClean="0">
                <a:solidFill>
                  <a:schemeClr val="tx1"/>
                </a:solidFill>
              </a:rPr>
              <a:t>     طرابلس، ليبيا</a:t>
            </a:r>
            <a:endParaRPr lang="en-US" sz="3400" dirty="0" smtClean="0">
              <a:solidFill>
                <a:schemeClr val="tx1"/>
              </a:solidFill>
            </a:endParaRPr>
          </a:p>
          <a:p>
            <a:pPr algn="ctr">
              <a:buNone/>
            </a:pPr>
            <a:r>
              <a:rPr lang="ar-SA" sz="3400" b="1" dirty="0" smtClean="0">
                <a:solidFill>
                  <a:schemeClr val="tx1"/>
                </a:solidFill>
              </a:rPr>
              <a:t>       ربيع 2011</a:t>
            </a:r>
            <a:endParaRPr lang="en-US" sz="3400" dirty="0" smtClean="0">
              <a:solidFill>
                <a:schemeClr val="tx1"/>
              </a:solidFill>
            </a:endParaRPr>
          </a:p>
          <a:p>
            <a:pPr algn="ctr">
              <a:buNone/>
            </a:pPr>
            <a:r>
              <a:rPr lang="ar-SA" sz="3400" b="1" dirty="0" smtClean="0"/>
              <a:t> </a:t>
            </a:r>
            <a:endParaRPr lang="en-US" sz="3400" dirty="0" smtClean="0"/>
          </a:p>
          <a:p>
            <a:endParaRPr lang="ar-SA"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2867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r"/>
            <a:r>
              <a:rPr lang="en-US" sz="3600" b="1" dirty="0" smtClean="0">
                <a:solidFill>
                  <a:srgbClr val="FF0000"/>
                </a:solidFill>
              </a:rPr>
              <a:t>II</a:t>
            </a:r>
            <a:r>
              <a:rPr lang="ar-SA" sz="3600" b="1" dirty="0" smtClean="0">
                <a:solidFill>
                  <a:srgbClr val="FF0000"/>
                </a:solidFill>
              </a:rPr>
              <a:t> -</a:t>
            </a:r>
            <a:r>
              <a:rPr lang="ar-SA" sz="3600" b="1" dirty="0" err="1" smtClean="0">
                <a:solidFill>
                  <a:srgbClr val="FF0000"/>
                </a:solidFill>
              </a:rPr>
              <a:t>الكادميوم</a:t>
            </a:r>
            <a:r>
              <a:rPr lang="ar-SA" sz="3600" b="1" dirty="0" smtClean="0">
                <a:solidFill>
                  <a:srgbClr val="FF0000"/>
                </a:solidFill>
              </a:rPr>
              <a:t> (</a:t>
            </a:r>
            <a:r>
              <a:rPr lang="en-US" sz="3600" b="1" dirty="0" err="1" smtClean="0">
                <a:solidFill>
                  <a:srgbClr val="FF0000"/>
                </a:solidFill>
              </a:rPr>
              <a:t>Cd</a:t>
            </a:r>
            <a:r>
              <a:rPr lang="ar-SA" sz="3600" b="1" dirty="0" smtClean="0">
                <a:solidFill>
                  <a:srgbClr val="FF0000"/>
                </a:solidFill>
              </a:rPr>
              <a:t>)</a:t>
            </a:r>
            <a:r>
              <a:rPr lang="en-US" sz="3600" b="1" dirty="0" smtClean="0">
                <a:solidFill>
                  <a:srgbClr val="FF0000"/>
                </a:solidFill>
              </a:rPr>
              <a:t>Cadmium   </a:t>
            </a:r>
            <a:r>
              <a:rPr lang="ar-SA" sz="3600" b="1" dirty="0" smtClean="0">
                <a:solidFill>
                  <a:srgbClr val="FF0000"/>
                </a:solidFill>
              </a:rPr>
              <a:t>:   </a:t>
            </a:r>
            <a:r>
              <a:rPr lang="en-US" dirty="0" smtClean="0"/>
              <a:t/>
            </a:r>
            <a:br>
              <a:rPr lang="en-US" dirty="0" smtClean="0"/>
            </a:br>
            <a:endParaRPr lang="ar-SA" dirty="0"/>
          </a:p>
        </p:txBody>
      </p:sp>
      <p:sp>
        <p:nvSpPr>
          <p:cNvPr id="3" name="عنصر نائب للمحتوى 2"/>
          <p:cNvSpPr>
            <a:spLocks noGrp="1"/>
          </p:cNvSpPr>
          <p:nvPr>
            <p:ph idx="1"/>
          </p:nvPr>
        </p:nvSpPr>
        <p:spPr>
          <a:xfrm>
            <a:off x="0" y="571480"/>
            <a:ext cx="9144000" cy="628652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55000" lnSpcReduction="20000"/>
          </a:bodyPr>
          <a:lstStyle/>
          <a:p>
            <a:pPr algn="just">
              <a:buNone/>
            </a:pPr>
            <a:r>
              <a:rPr lang="ar-SA" dirty="0" smtClean="0"/>
              <a:t>	</a:t>
            </a:r>
            <a:r>
              <a:rPr lang="ar-SA" sz="3800" dirty="0" smtClean="0"/>
              <a:t>	</a:t>
            </a:r>
            <a:r>
              <a:rPr lang="ar-SA" sz="4200" dirty="0" smtClean="0"/>
              <a:t>يعتبر </a:t>
            </a:r>
            <a:r>
              <a:rPr lang="ar-SA" sz="4200" dirty="0" err="1" smtClean="0"/>
              <a:t>الكادميوم</a:t>
            </a:r>
            <a:r>
              <a:rPr lang="ar-SA" sz="4200" dirty="0" smtClean="0"/>
              <a:t> أيضا من أحد المعادن الثقيلة السامة التي تلوث البيئة البحرية، وهو يندرج تحت قائمة المعادن الثقيلة التي يحظر تفريغها أو إلقائها في البيئة بوجه عام؛ والبيئة البحرية بوجه خاص(نشرة البيئة البحرية، 2007) .</a:t>
            </a:r>
          </a:p>
          <a:p>
            <a:pPr algn="just">
              <a:buNone/>
            </a:pPr>
            <a:r>
              <a:rPr lang="ar-SA" sz="4200" b="1" dirty="0" smtClean="0">
                <a:solidFill>
                  <a:srgbClr val="FF0000"/>
                </a:solidFill>
              </a:rPr>
              <a:t>مصادر تلوث البيئة البحرية </a:t>
            </a:r>
            <a:r>
              <a:rPr lang="ar-SA" sz="4200" b="1" dirty="0" err="1" smtClean="0">
                <a:solidFill>
                  <a:srgbClr val="FF0000"/>
                </a:solidFill>
              </a:rPr>
              <a:t>بالكادميوم</a:t>
            </a:r>
            <a:r>
              <a:rPr lang="ar-SA" sz="4200" b="1" dirty="0" smtClean="0">
                <a:solidFill>
                  <a:srgbClr val="FF0000"/>
                </a:solidFill>
              </a:rPr>
              <a:t>:</a:t>
            </a:r>
            <a:endParaRPr lang="en-US" sz="4200" dirty="0" smtClean="0">
              <a:solidFill>
                <a:srgbClr val="FF0000"/>
              </a:solidFill>
            </a:endParaRPr>
          </a:p>
          <a:p>
            <a:pPr algn="just">
              <a:buNone/>
            </a:pPr>
            <a:r>
              <a:rPr lang="ar-SA" sz="4400" dirty="0" smtClean="0"/>
              <a:t>1-الأبخرة والأتربة والمياه الناتجة من أعمال التعدين لاستخراج الرصاص </a:t>
            </a:r>
            <a:r>
              <a:rPr lang="ar-SA" sz="4400" dirty="0" err="1" smtClean="0"/>
              <a:t>والخارصين</a:t>
            </a:r>
            <a:r>
              <a:rPr lang="ar-SA" sz="4400" dirty="0" smtClean="0"/>
              <a:t>.</a:t>
            </a:r>
            <a:endParaRPr lang="en-US" sz="4400" dirty="0" smtClean="0"/>
          </a:p>
          <a:p>
            <a:pPr algn="just">
              <a:buNone/>
            </a:pPr>
            <a:r>
              <a:rPr lang="ar-SA" sz="4400" dirty="0" smtClean="0"/>
              <a:t>2- </a:t>
            </a:r>
            <a:r>
              <a:rPr lang="ar-SA" sz="4400" dirty="0" err="1" smtClean="0"/>
              <a:t>الخارصين</a:t>
            </a:r>
            <a:r>
              <a:rPr lang="ar-SA" sz="4400" dirty="0" smtClean="0"/>
              <a:t> المستعمل في </a:t>
            </a:r>
            <a:r>
              <a:rPr lang="ar-SA" sz="4400" dirty="0" err="1" smtClean="0"/>
              <a:t>جلفنة</a:t>
            </a:r>
            <a:r>
              <a:rPr lang="ar-SA" sz="4400" dirty="0" smtClean="0"/>
              <a:t> المعادن.</a:t>
            </a:r>
            <a:endParaRPr lang="en-US" sz="4400" dirty="0" smtClean="0"/>
          </a:p>
          <a:p>
            <a:pPr algn="just">
              <a:buNone/>
            </a:pPr>
            <a:r>
              <a:rPr lang="ar-SA" sz="4400" dirty="0" smtClean="0"/>
              <a:t>3- احتكاك إطارات السيارات بالإسفلت، حيث يتآكل الإطار بفعل الاحتكاك، وتتناثر الجسيمات الدقيقة </a:t>
            </a:r>
            <a:r>
              <a:rPr lang="ar-SA" sz="4400" dirty="0" err="1" smtClean="0"/>
              <a:t>للكادميوم</a:t>
            </a:r>
            <a:r>
              <a:rPr lang="ar-SA" sz="4400" dirty="0" smtClean="0"/>
              <a:t> في الهواء، ويبقى لفترة طويلة قبل ترسيبه في الأرض.</a:t>
            </a:r>
            <a:endParaRPr lang="en-US" sz="4400" dirty="0" smtClean="0"/>
          </a:p>
          <a:p>
            <a:pPr algn="just">
              <a:buNone/>
            </a:pPr>
            <a:r>
              <a:rPr lang="ar-SA" sz="4400" dirty="0" smtClean="0"/>
              <a:t>4-خامات </a:t>
            </a:r>
            <a:r>
              <a:rPr lang="ar-SA" sz="4400" dirty="0" err="1" smtClean="0"/>
              <a:t>الفوسفور</a:t>
            </a:r>
            <a:r>
              <a:rPr lang="ar-SA" sz="4400" dirty="0" smtClean="0"/>
              <a:t>،والأسمدة الفوسفاتية، حيث تحتوي</a:t>
            </a:r>
            <a:r>
              <a:rPr lang="ar-SA" sz="1500" dirty="0" smtClean="0"/>
              <a:t> </a:t>
            </a:r>
            <a:r>
              <a:rPr lang="ar-SA" sz="4400" dirty="0" smtClean="0"/>
              <a:t>على 100جزء</a:t>
            </a:r>
            <a:r>
              <a:rPr lang="ar-SA" sz="1500" dirty="0" smtClean="0"/>
              <a:t> </a:t>
            </a:r>
            <a:r>
              <a:rPr lang="ar-SA" sz="4400" dirty="0" smtClean="0"/>
              <a:t>في</a:t>
            </a:r>
            <a:r>
              <a:rPr lang="ar-SA" sz="1500" dirty="0" smtClean="0"/>
              <a:t> </a:t>
            </a:r>
            <a:r>
              <a:rPr lang="ar-SA" sz="4400" dirty="0" smtClean="0"/>
              <a:t>المليون</a:t>
            </a:r>
            <a:r>
              <a:rPr lang="ar-SA" sz="1500" dirty="0" smtClean="0"/>
              <a:t> </a:t>
            </a:r>
            <a:r>
              <a:rPr lang="ar-SA" sz="4400" dirty="0" smtClean="0"/>
              <a:t>من </a:t>
            </a:r>
            <a:r>
              <a:rPr lang="ar-SA" sz="4400" dirty="0" err="1" smtClean="0"/>
              <a:t>الكادميوم</a:t>
            </a:r>
            <a:r>
              <a:rPr lang="ar-SA" sz="4400" dirty="0" smtClean="0"/>
              <a:t>.</a:t>
            </a:r>
            <a:endParaRPr lang="en-US" sz="4400" dirty="0" smtClean="0"/>
          </a:p>
          <a:p>
            <a:pPr algn="just">
              <a:buNone/>
            </a:pPr>
            <a:r>
              <a:rPr lang="ar-SA" sz="4400" dirty="0" smtClean="0"/>
              <a:t>5- الفحم، فهو يحتوي على نسبة من </a:t>
            </a:r>
            <a:r>
              <a:rPr lang="ar-SA" sz="4400" dirty="0" err="1" smtClean="0"/>
              <a:t>الكادميوم</a:t>
            </a:r>
            <a:r>
              <a:rPr lang="ar-SA" sz="4400" dirty="0" smtClean="0"/>
              <a:t> تتراوح بين 0.25 و5.0 أجزاء في المليون وتحتوي زيوت التسخين على نحو 0.3 أجزاء في المليون من </a:t>
            </a:r>
            <a:r>
              <a:rPr lang="ar-SA" sz="4400" dirty="0" err="1" smtClean="0"/>
              <a:t>الكادميوم</a:t>
            </a:r>
            <a:r>
              <a:rPr lang="ar-SA" sz="4400" dirty="0" smtClean="0"/>
              <a:t>، حيث ينبعث </a:t>
            </a:r>
            <a:r>
              <a:rPr lang="ar-SA" sz="4400" dirty="0" err="1" smtClean="0"/>
              <a:t>الكادميوم</a:t>
            </a:r>
            <a:r>
              <a:rPr lang="ar-SA" sz="4400" dirty="0" smtClean="0"/>
              <a:t> أثناء عملية حرق الفحم والزيوت.</a:t>
            </a:r>
            <a:endParaRPr lang="en-US" sz="4400" dirty="0" smtClean="0"/>
          </a:p>
          <a:p>
            <a:pPr algn="just">
              <a:buNone/>
            </a:pPr>
            <a:r>
              <a:rPr lang="ar-SA" sz="4400" dirty="0" smtClean="0"/>
              <a:t>6- فضلات المجاري، فهي تحتوي على كمية تصل إلى 30جزءاً في المليون من </a:t>
            </a:r>
            <a:r>
              <a:rPr lang="ar-SA" sz="4400" dirty="0" err="1" smtClean="0"/>
              <a:t>الكادميوم</a:t>
            </a:r>
            <a:r>
              <a:rPr lang="ar-SA" sz="4400" dirty="0" smtClean="0"/>
              <a:t>.</a:t>
            </a:r>
            <a:endParaRPr lang="en-US" sz="4400" dirty="0" smtClean="0"/>
          </a:p>
          <a:p>
            <a:pPr algn="just">
              <a:buNone/>
            </a:pPr>
            <a:r>
              <a:rPr lang="ar-SA" sz="4400" dirty="0" smtClean="0"/>
              <a:t>		وتقدر الكمية المضافة من </a:t>
            </a:r>
            <a:r>
              <a:rPr lang="ar-SA" sz="4400" dirty="0" err="1" smtClean="0"/>
              <a:t>الكادميوم</a:t>
            </a:r>
            <a:r>
              <a:rPr lang="ar-SA" sz="4400" dirty="0" smtClean="0"/>
              <a:t> إلى محيطات العالم بنحو 8000طن في السنة، ويأتي نصف هذه الكمية تقريباً من أنشطة بشرية، والنصف الباقي من مصادر طبيعية(نشرة البيئة البحرية، 2007).   ويجب ألا يتعدى تركيز </a:t>
            </a:r>
            <a:r>
              <a:rPr lang="ar-SA" sz="4400" dirty="0" err="1" smtClean="0"/>
              <a:t>الكادميوم</a:t>
            </a:r>
            <a:r>
              <a:rPr lang="ar-SA" sz="4400" dirty="0" smtClean="0"/>
              <a:t> في أنسجة الأسماك المستهلكة بواسطة الإنسان عن 0.5 جزء لكل مليون </a:t>
            </a:r>
            <a:r>
              <a:rPr lang="en-US" sz="4400" dirty="0" smtClean="0"/>
              <a:t>Ibrahim et al.,1990)</a:t>
            </a:r>
            <a:r>
              <a:rPr lang="ar-SA" sz="4400" dirty="0" smtClean="0"/>
              <a:t>).</a:t>
            </a:r>
            <a:endParaRPr lang="ar-SA" sz="4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r>
              <a:rPr lang="ar-SA" b="1" dirty="0" smtClean="0">
                <a:solidFill>
                  <a:srgbClr val="FF0000"/>
                </a:solidFill>
              </a:rPr>
              <a:t>الأضرار الصحية </a:t>
            </a:r>
            <a:r>
              <a:rPr lang="ar-SA" b="1" dirty="0" err="1" smtClean="0">
                <a:solidFill>
                  <a:srgbClr val="FF0000"/>
                </a:solidFill>
              </a:rPr>
              <a:t>للكادميوم</a:t>
            </a:r>
            <a:r>
              <a:rPr lang="ar-SA" b="1" dirty="0" smtClean="0">
                <a:solidFill>
                  <a:srgbClr val="FF0000"/>
                </a:solidFill>
              </a:rPr>
              <a:t>:</a:t>
            </a:r>
            <a:r>
              <a:rPr lang="en-US" dirty="0" smtClean="0"/>
              <a:t/>
            </a:r>
            <a:br>
              <a:rPr lang="en-US" dirty="0" smtClean="0"/>
            </a:br>
            <a:endParaRPr lang="ar-SA" dirty="0"/>
          </a:p>
        </p:txBody>
      </p:sp>
      <p:sp>
        <p:nvSpPr>
          <p:cNvPr id="3" name="عنصر نائب للمحتوى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r>
              <a:rPr lang="ar-SA" dirty="0" smtClean="0"/>
              <a:t>1- لين العظام؛ نتيجة لاضطراب دورة الكالسيوم في الجسم.</a:t>
            </a:r>
            <a:endParaRPr lang="en-US" dirty="0" smtClean="0"/>
          </a:p>
          <a:p>
            <a:pPr>
              <a:buNone/>
            </a:pPr>
            <a:r>
              <a:rPr lang="ar-SA" dirty="0" smtClean="0"/>
              <a:t>2- اضطراب في وظائف الكليتين، الذي يؤدي إلى فشل كلوي في الحالات المتقدمة.</a:t>
            </a:r>
            <a:endParaRPr lang="en-US" dirty="0" smtClean="0"/>
          </a:p>
          <a:p>
            <a:pPr>
              <a:buNone/>
            </a:pPr>
            <a:r>
              <a:rPr lang="ar-SA" dirty="0" smtClean="0"/>
              <a:t>3- تضخم في القلب، أنيميا، تضخم في </a:t>
            </a:r>
            <a:r>
              <a:rPr lang="ar-SA" dirty="0" err="1" smtClean="0"/>
              <a:t>المناسل</a:t>
            </a:r>
            <a:r>
              <a:rPr lang="en-US" dirty="0" smtClean="0"/>
              <a:t>(Kopp et al., 1982)</a:t>
            </a:r>
          </a:p>
          <a:p>
            <a:pPr>
              <a:buNone/>
            </a:pPr>
            <a:r>
              <a:rPr lang="ar-SA" dirty="0" smtClean="0"/>
              <a:t>4- يمكن أن يحل محل عنصر الزنك في بعض الإنزيمات التي تقوم بوظائف حيوية هامة في الجسم  وبالتالي تفقد هذه الإنزيمات قدرتها الحيوية.</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582594"/>
          </a:xfrm>
        </p:spPr>
        <p:txBody>
          <a:bodyPr>
            <a:normAutofit fontScale="90000"/>
          </a:bodyPr>
          <a:lstStyle/>
          <a:p>
            <a:r>
              <a:rPr lang="en-US" b="1" dirty="0" smtClean="0">
                <a:solidFill>
                  <a:schemeClr val="accent4">
                    <a:lumMod val="75000"/>
                  </a:schemeClr>
                </a:solidFill>
              </a:rPr>
              <a:t>III</a:t>
            </a:r>
            <a:r>
              <a:rPr lang="ar-SA" b="1" dirty="0" smtClean="0">
                <a:solidFill>
                  <a:schemeClr val="accent4">
                    <a:lumMod val="75000"/>
                  </a:schemeClr>
                </a:solidFill>
              </a:rPr>
              <a:t> -الرصاص (</a:t>
            </a:r>
            <a:r>
              <a:rPr lang="en-US" b="1" dirty="0" err="1" smtClean="0">
                <a:solidFill>
                  <a:schemeClr val="accent4">
                    <a:lumMod val="75000"/>
                  </a:schemeClr>
                </a:solidFill>
              </a:rPr>
              <a:t>Pb</a:t>
            </a:r>
            <a:r>
              <a:rPr lang="ar-SA" b="1" dirty="0" smtClean="0">
                <a:solidFill>
                  <a:schemeClr val="accent4">
                    <a:lumMod val="75000"/>
                  </a:schemeClr>
                </a:solidFill>
              </a:rPr>
              <a:t>)</a:t>
            </a:r>
            <a:r>
              <a:rPr lang="en-US" b="1" dirty="0" smtClean="0">
                <a:solidFill>
                  <a:schemeClr val="accent4">
                    <a:lumMod val="75000"/>
                  </a:schemeClr>
                </a:solidFill>
              </a:rPr>
              <a:t>Lead   </a:t>
            </a:r>
            <a:r>
              <a:rPr lang="ar-SA" b="1" dirty="0" smtClean="0">
                <a:solidFill>
                  <a:schemeClr val="accent4">
                    <a:lumMod val="75000"/>
                  </a:schemeClr>
                </a:solidFill>
              </a:rPr>
              <a:t>:</a:t>
            </a:r>
            <a:r>
              <a:rPr lang="en-US" dirty="0" smtClean="0"/>
              <a:t/>
            </a:r>
            <a:br>
              <a:rPr lang="en-US" dirty="0" smtClean="0"/>
            </a:br>
            <a:endParaRPr lang="ar-SA" dirty="0"/>
          </a:p>
        </p:txBody>
      </p:sp>
      <p:sp>
        <p:nvSpPr>
          <p:cNvPr id="3" name="عنصر نائب للمحتوى 2"/>
          <p:cNvSpPr>
            <a:spLocks noGrp="1"/>
          </p:cNvSpPr>
          <p:nvPr>
            <p:ph idx="1"/>
          </p:nvPr>
        </p:nvSpPr>
        <p:spPr>
          <a:xfrm>
            <a:off x="0" y="714356"/>
            <a:ext cx="9144000" cy="6143644"/>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85000" lnSpcReduction="10000"/>
          </a:bodyPr>
          <a:lstStyle/>
          <a:p>
            <a:pPr algn="just"/>
            <a:r>
              <a:rPr lang="ar-SA" dirty="0" smtClean="0"/>
              <a:t>يعتبر أيضا من المعادن الثقيلة السامة إذ ليس له وظيفة معروفة أو فائدة صحية للإنسان ومن مصادر التلوث بالرصاص : الدهانات –الخزف – بطاريات السيارات – أقلام الرصاص – المبيدات الحشرية – مواسير المياه – اللحام المستخدم في المعلبات .</a:t>
            </a:r>
            <a:endParaRPr lang="en-US" dirty="0" smtClean="0"/>
          </a:p>
          <a:p>
            <a:pPr algn="just"/>
            <a:r>
              <a:rPr lang="ar-SA" b="1" dirty="0" smtClean="0"/>
              <a:t>الأ</a:t>
            </a:r>
            <a:r>
              <a:rPr lang="ar-SA" sz="4000" b="1" dirty="0" smtClean="0"/>
              <a:t>ضرار الصحية للرصاص:</a:t>
            </a:r>
            <a:endParaRPr lang="en-US" sz="4000" dirty="0" smtClean="0"/>
          </a:p>
          <a:p>
            <a:pPr algn="just">
              <a:buNone/>
            </a:pPr>
            <a:r>
              <a:rPr lang="ar-SA" dirty="0" smtClean="0"/>
              <a:t>- يسبب للإنسان الأنيميا، نقص في الوزن، آلام في البطن، الشلل، وفي الحالات المتقدمة يؤدي إلى الفشل الكلوي  (</a:t>
            </a:r>
            <a:r>
              <a:rPr lang="en-US" dirty="0" err="1" smtClean="0"/>
              <a:t>Dreisbach</a:t>
            </a:r>
            <a:r>
              <a:rPr lang="en-US" dirty="0" smtClean="0"/>
              <a:t> and Robertson, 1987</a:t>
            </a:r>
            <a:r>
              <a:rPr lang="ar-SA" dirty="0" smtClean="0"/>
              <a:t>). </a:t>
            </a:r>
            <a:endParaRPr lang="en-US" dirty="0" smtClean="0"/>
          </a:p>
          <a:p>
            <a:pPr algn="just">
              <a:buNone/>
            </a:pPr>
            <a:r>
              <a:rPr lang="ar-SA" dirty="0" smtClean="0"/>
              <a:t>- يؤدي عند وصوله إلى الدورة الدموية وحلوله محل الكالسيوم وترسبه في العظام إلى هشاشتها.</a:t>
            </a:r>
            <a:endParaRPr lang="en-US" dirty="0" smtClean="0"/>
          </a:p>
          <a:p>
            <a:pPr algn="just">
              <a:buNone/>
            </a:pPr>
            <a:r>
              <a:rPr lang="ar-SA" dirty="0" smtClean="0"/>
              <a:t>- يؤدي إلى إصابة الإنسان بالعديد من الأمراض، مثل: ارتفاع ضغط الدم، والعقم، </a:t>
            </a:r>
            <a:r>
              <a:rPr lang="ar-SA" dirty="0" err="1" smtClean="0"/>
              <a:t>و</a:t>
            </a:r>
            <a:r>
              <a:rPr lang="ar-SA" dirty="0" smtClean="0"/>
              <a:t> السرطان(الفوج،2003). كما أكدت الدراسات الحديثة أن للرصاص علاقة بخصوبة الرجال؛ إذ إن أيونات الرصاص تضعف الحيوانات المنوية عند الرجال من الناحتين الكمية والنوعية(</a:t>
            </a:r>
            <a:r>
              <a:rPr lang="en-US" dirty="0" err="1" smtClean="0"/>
              <a:t>Dheina</a:t>
            </a:r>
            <a:r>
              <a:rPr lang="en-US" dirty="0" smtClean="0"/>
              <a:t>, 2007</a:t>
            </a:r>
            <a:r>
              <a:rPr lang="ar-SA" dirty="0" smtClean="0"/>
              <a:t>، خليل،2004). ويجب ألا يتعدى تركيز الرصاص في أنسجة الأسماك المستهلكة بواسطة الإنسان عن 2.0 جزء لكل مليون كما أوضحه</a:t>
            </a:r>
            <a:r>
              <a:rPr lang="en-US" dirty="0" smtClean="0"/>
              <a:t> Ibrahim et al.(1999)</a:t>
            </a:r>
            <a:r>
              <a:rPr lang="ar-SA" dirty="0" smtClean="0"/>
              <a:t>.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20000"/>
          </a:bodyPr>
          <a:lstStyle/>
          <a:p>
            <a:pPr algn="just">
              <a:buNone/>
            </a:pPr>
            <a:r>
              <a:rPr lang="en-US" sz="5100" b="1" dirty="0" smtClean="0"/>
              <a:t>IV</a:t>
            </a:r>
            <a:r>
              <a:rPr lang="ar-SA" sz="5100" b="1" dirty="0" smtClean="0"/>
              <a:t>- النحاس ( </a:t>
            </a:r>
            <a:r>
              <a:rPr lang="en-US" sz="5100" b="1" dirty="0" smtClean="0"/>
              <a:t>Cu</a:t>
            </a:r>
            <a:r>
              <a:rPr lang="ar-SA" sz="5100" b="1" dirty="0" smtClean="0"/>
              <a:t>)</a:t>
            </a:r>
            <a:r>
              <a:rPr lang="en-US" sz="5100" b="1" dirty="0" smtClean="0"/>
              <a:t>Copper  </a:t>
            </a:r>
            <a:r>
              <a:rPr lang="ar-SA" sz="5100" b="1" dirty="0" smtClean="0"/>
              <a:t>:</a:t>
            </a:r>
            <a:endParaRPr lang="en-US" sz="5100" dirty="0" smtClean="0"/>
          </a:p>
          <a:p>
            <a:pPr algn="just">
              <a:buNone/>
            </a:pPr>
            <a:r>
              <a:rPr lang="ar-SA" dirty="0" smtClean="0"/>
              <a:t>	</a:t>
            </a:r>
            <a:r>
              <a:rPr lang="ar-SA" sz="3600" dirty="0" smtClean="0"/>
              <a:t>	</a:t>
            </a:r>
            <a:r>
              <a:rPr lang="ar-SA" sz="4000" dirty="0" smtClean="0"/>
              <a:t>هو عنصر أساسي للكائن الحي، ووجوده هام لتقوم بعض الأنزيمات في الجسم بوظيفتها الحيوية على أكمل وجه. وهو من العناصر محدودة السمية، ولكن وجوده بكميات عالية في جسم الإنسان يؤدي إلى التليف الكبدي، ويتلف خلايا المخ، ويسبب أمراض الكلى، وهذا ما يعرف بمرض ويلسون(</a:t>
            </a:r>
            <a:r>
              <a:rPr lang="en-US" sz="4000" dirty="0" smtClean="0"/>
              <a:t>Wilson disease</a:t>
            </a:r>
            <a:r>
              <a:rPr lang="ar-SA" sz="4000" dirty="0" smtClean="0"/>
              <a:t>) كما بينه منصور(2000). وهو يثبط عملية البناء الضوئي في الطحالب وعملية تثبيت النيتروجين في الطحالب الخضراء </a:t>
            </a:r>
            <a:r>
              <a:rPr lang="ar-SA" sz="4000" dirty="0" err="1" smtClean="0"/>
              <a:t>المزرقه</a:t>
            </a:r>
            <a:r>
              <a:rPr lang="ar-SA" sz="4000" dirty="0" smtClean="0"/>
              <a:t>، ونتيجة لذلك يدخل النحاس في مركبات الطلاء للقوارب؛ لمنع نمو الطحالب عليها (</a:t>
            </a:r>
            <a:r>
              <a:rPr lang="en-US" sz="4000" dirty="0" err="1" smtClean="0"/>
              <a:t>Bunton</a:t>
            </a:r>
            <a:r>
              <a:rPr lang="en-US" sz="4000" dirty="0" smtClean="0"/>
              <a:t> and Frazier, 1990</a:t>
            </a:r>
            <a:r>
              <a:rPr lang="ar-SA" sz="4000" dirty="0" smtClean="0"/>
              <a:t>)،والحد المسموح به من عنصر النحاس في أنسجة الأسماك هو 10أجزاء لكل مليون كما أوضحه </a:t>
            </a:r>
            <a:r>
              <a:rPr lang="ar-SA" sz="4000" dirty="0" err="1" smtClean="0"/>
              <a:t>البكوش</a:t>
            </a:r>
            <a:r>
              <a:rPr lang="ar-SA" sz="4000" dirty="0" smtClean="0"/>
              <a:t> (2009).</a:t>
            </a:r>
          </a:p>
          <a:p>
            <a:pPr algn="just">
              <a:buNone/>
            </a:pPr>
            <a:endParaRPr lang="en-US" sz="4000"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10000"/>
          </a:bodyPr>
          <a:lstStyle/>
          <a:p>
            <a:pPr algn="just">
              <a:buNone/>
            </a:pPr>
            <a:r>
              <a:rPr lang="en-US" sz="4400" b="1" dirty="0" smtClean="0"/>
              <a:t>V</a:t>
            </a:r>
            <a:r>
              <a:rPr lang="ar-SA" sz="4400" b="1" dirty="0" smtClean="0"/>
              <a:t>- الزنك ( </a:t>
            </a:r>
            <a:r>
              <a:rPr lang="en-US" sz="4400" b="1" dirty="0" smtClean="0"/>
              <a:t>Zn</a:t>
            </a:r>
            <a:r>
              <a:rPr lang="ar-SA" sz="4400" b="1" dirty="0" smtClean="0"/>
              <a:t>)</a:t>
            </a:r>
            <a:r>
              <a:rPr lang="en-US" sz="4400" b="1" dirty="0" smtClean="0"/>
              <a:t>Zinc   </a:t>
            </a:r>
            <a:r>
              <a:rPr lang="ar-SA" sz="4400" b="1" dirty="0" smtClean="0"/>
              <a:t>:</a:t>
            </a:r>
            <a:endParaRPr lang="en-US" sz="4400" b="1" dirty="0" smtClean="0"/>
          </a:p>
          <a:p>
            <a:pPr algn="just">
              <a:lnSpc>
                <a:spcPct val="150000"/>
              </a:lnSpc>
              <a:buNone/>
            </a:pPr>
            <a:r>
              <a:rPr lang="ar-SA" dirty="0" smtClean="0"/>
              <a:t>	</a:t>
            </a:r>
            <a:r>
              <a:rPr lang="ar-SA" sz="2800" dirty="0" smtClean="0"/>
              <a:t>	  </a:t>
            </a:r>
            <a:r>
              <a:rPr lang="ar-SA" dirty="0" smtClean="0"/>
              <a:t>يوجد  الزنك  في  النباتات  والحيوانات  بتركيزات  أعلى  من  العناصر الأخرى</a:t>
            </a:r>
            <a:r>
              <a:rPr lang="en-US" dirty="0" smtClean="0"/>
              <a:t> (</a:t>
            </a:r>
            <a:r>
              <a:rPr lang="en-US" dirty="0" err="1" smtClean="0"/>
              <a:t>Stauber</a:t>
            </a:r>
            <a:r>
              <a:rPr lang="en-US" dirty="0" smtClean="0"/>
              <a:t> and Florence, 1990) </a:t>
            </a:r>
            <a:r>
              <a:rPr lang="ar-SA" dirty="0" smtClean="0"/>
              <a:t>ويدخل في التركيب الكيميائي لحوالي 30 أنزيم التي تدخل في العمليات الأيضية للكائنات الحية، إلا أن زيادته عن الحد المسموح به تؤدي إلى سمية الإنسان، ومن أعراضها جفاف الحلق، والسعال، والضعف، والإغماء، كما أن الجرعات الكبيرة منه تسبب التهابات جلدية وتلف الأغشية المخاطية المبطنة للقناة الهضمية(منصور، 2000).ويجب أن لا يتعدى تركيز الزنك في أنسجة الأسماك عن 100 جزء لكل مليون(</a:t>
            </a:r>
            <a:r>
              <a:rPr lang="ar-SA" dirty="0" err="1" smtClean="0"/>
              <a:t>البكوش</a:t>
            </a:r>
            <a:r>
              <a:rPr lang="ar-SA" dirty="0" smtClean="0"/>
              <a:t>،2009). </a:t>
            </a:r>
            <a:endParaRPr lang="en-US" dirty="0" smtClean="0"/>
          </a:p>
          <a:p>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807247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just">
              <a:lnSpc>
                <a:spcPct val="150000"/>
              </a:lnSpc>
              <a:buNone/>
            </a:pPr>
            <a:r>
              <a:rPr lang="ar-SA" dirty="0" smtClean="0"/>
              <a:t>		</a:t>
            </a:r>
            <a:r>
              <a:rPr lang="ar-SA" sz="3600" dirty="0" smtClean="0"/>
              <a:t> و رغم أن المعادن مطلوبة لأداء الأسماك لوظائفها الحيوية بشكل طبيعي، إلا أن زيادتها في الوسط الذي تعيش فيه عن المعدل القياسي يعرضها لبعض الأمراض التي تقضي عليها بالموت أو تقلل من معدل  نموها، أو تكاثرها(خليل،2004).وتدخل العناصر الثقيلة إلى الأسماك، من  خلال  الخياشيم  والجلد، أو عن  طريق  تناول  الغذاء   وشرب  المياه  الملوثة.</a:t>
            </a:r>
          </a:p>
          <a:p>
            <a:pPr algn="just">
              <a:lnSpc>
                <a:spcPct val="150000"/>
              </a:lnSpc>
              <a:buNone/>
            </a:pPr>
            <a:r>
              <a:rPr lang="ar-SA" sz="3600" dirty="0" smtClean="0"/>
              <a:t> </a:t>
            </a:r>
            <a:r>
              <a:rPr lang="en-US" sz="3600" dirty="0" smtClean="0"/>
              <a:t>)</a:t>
            </a:r>
            <a:r>
              <a:rPr lang="ar-SA" sz="3600" dirty="0" smtClean="0"/>
              <a:t>.</a:t>
            </a:r>
            <a:r>
              <a:rPr lang="en-US" sz="3600" dirty="0" smtClean="0"/>
              <a:t> (</a:t>
            </a:r>
            <a:r>
              <a:rPr lang="en-US" sz="3600" dirty="0" err="1" smtClean="0"/>
              <a:t>Kotze</a:t>
            </a:r>
            <a:r>
              <a:rPr lang="en-US" sz="3600" dirty="0" smtClean="0"/>
              <a:t> et al.,1999;Obasohan, 2007</a:t>
            </a:r>
          </a:p>
          <a:p>
            <a:pPr algn="just">
              <a:lnSpc>
                <a:spcPct val="150000"/>
              </a:lnSpc>
              <a:buNone/>
            </a:pPr>
            <a:r>
              <a:rPr lang="ar-SA" dirty="0" smtClean="0"/>
              <a:t> 		</a:t>
            </a:r>
            <a:endParaRPr lang="ar-SA"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lgn="just">
              <a:buNone/>
            </a:pPr>
            <a:r>
              <a:rPr lang="ar-SA" sz="3600" dirty="0" smtClean="0"/>
              <a:t>		</a:t>
            </a:r>
            <a:r>
              <a:rPr lang="ar-SA" sz="4000" dirty="0" smtClean="0"/>
              <a:t>وحيث أن الأسماك تشغل مستويات عالية في السلسلة الغذائية فان لها قدرة كبيرة على  تراكم العناصر الثقيلة في أنسجتها المختلفة بكمية اكبر عدة مرات من تركيز هذه العناصر في المياه المحيطة. وغالبا ما تكون هناك علاقة وثيقة بين مستوى العناصر في المياه وتركيزها في أنسجة الكائنات المائية، ولذلك استخدمت الكائنات المائية ومنها الأسماك كمؤشر حيوي لقياس التلوث في البيئة البحرية.</a:t>
            </a:r>
            <a:endParaRPr lang="en-US" sz="4000" dirty="0" smtClean="0"/>
          </a:p>
          <a:p>
            <a:pPr algn="just">
              <a:buNone/>
            </a:pPr>
            <a:r>
              <a:rPr lang="ar-SA" sz="4000" dirty="0" smtClean="0"/>
              <a:t>	.</a:t>
            </a:r>
            <a:r>
              <a:rPr lang="en-US" sz="4000" dirty="0" smtClean="0"/>
              <a:t> (Sharif et al.,1993; </a:t>
            </a:r>
            <a:r>
              <a:rPr lang="en-US" sz="4000" dirty="0" err="1" smtClean="0"/>
              <a:t>Ansari</a:t>
            </a:r>
            <a:r>
              <a:rPr lang="en-US" sz="4000" dirty="0" smtClean="0"/>
              <a:t> et al.,2004; </a:t>
            </a:r>
            <a:r>
              <a:rPr lang="en-US" sz="4000" dirty="0" err="1" smtClean="0"/>
              <a:t>Canbek</a:t>
            </a:r>
            <a:r>
              <a:rPr lang="en-US" sz="4000" dirty="0" smtClean="0"/>
              <a:t> et al., 2007)</a:t>
            </a:r>
            <a:r>
              <a:rPr lang="ar-SA" sz="4000" dirty="0" smtClean="0"/>
              <a:t>.</a:t>
            </a:r>
          </a:p>
          <a:p>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142852"/>
            <a:ext cx="8229600" cy="928694"/>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r>
              <a:rPr lang="ar-SA" b="1" dirty="0" smtClean="0"/>
              <a:t>الهدف من الدراسة</a:t>
            </a:r>
            <a:r>
              <a:rPr lang="en-US" dirty="0" smtClean="0"/>
              <a:t/>
            </a:r>
            <a:br>
              <a:rPr lang="en-US" dirty="0" smtClean="0"/>
            </a:br>
            <a:endParaRPr lang="ar-SA" dirty="0"/>
          </a:p>
        </p:txBody>
      </p:sp>
      <p:sp>
        <p:nvSpPr>
          <p:cNvPr id="3" name="عنصر نائب للمحتوى 2"/>
          <p:cNvSpPr>
            <a:spLocks noGrp="1"/>
          </p:cNvSpPr>
          <p:nvPr>
            <p:ph idx="1"/>
          </p:nvPr>
        </p:nvSpPr>
        <p:spPr>
          <a:xfrm>
            <a:off x="0" y="642918"/>
            <a:ext cx="9144000" cy="621508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10000"/>
          </a:bodyPr>
          <a:lstStyle/>
          <a:p>
            <a:pPr algn="just">
              <a:buNone/>
            </a:pPr>
            <a:r>
              <a:rPr lang="ar-SA" dirty="0" smtClean="0"/>
              <a:t>		بما أن الأسماك من الأغذية الهامة جدا للإنسان لهذا فان تلوثها بالمعادن الثقيلة يمكن أن تنتقل له من خلال السلاسل الغذائية وتسبب له العديد من الأضرار الصحية ،. وحيث أن المعلومات المنشورة عن مستوى المعادن الثقيلة في الأسماك الليبية محدودة, لذلك كان الهدف من هذه الدراسة هو تحديد مستوى بعض العناصر الثقيلة وهى </a:t>
            </a:r>
            <a:r>
              <a:rPr lang="ar-SA" dirty="0" err="1" smtClean="0"/>
              <a:t>الزئبق</a:t>
            </a:r>
            <a:r>
              <a:rPr lang="ar-SA" dirty="0" smtClean="0"/>
              <a:t>(</a:t>
            </a:r>
            <a:r>
              <a:rPr lang="en-US" dirty="0" smtClean="0"/>
              <a:t>Hg</a:t>
            </a:r>
            <a:r>
              <a:rPr lang="ar-SA" dirty="0" smtClean="0"/>
              <a:t>)،   الرصاص(</a:t>
            </a:r>
            <a:r>
              <a:rPr lang="en-US" dirty="0" smtClean="0"/>
              <a:t> </a:t>
            </a:r>
            <a:r>
              <a:rPr lang="en-US" dirty="0" err="1" smtClean="0"/>
              <a:t>Pb</a:t>
            </a:r>
            <a:r>
              <a:rPr lang="ar-SA" dirty="0" smtClean="0"/>
              <a:t>)، </a:t>
            </a:r>
            <a:r>
              <a:rPr lang="ar-SA" dirty="0" err="1" smtClean="0"/>
              <a:t>الكادميوم</a:t>
            </a:r>
            <a:r>
              <a:rPr lang="ar-SA" dirty="0" smtClean="0"/>
              <a:t> (</a:t>
            </a:r>
            <a:r>
              <a:rPr lang="en-US" dirty="0" err="1" smtClean="0"/>
              <a:t>Cd</a:t>
            </a:r>
            <a:r>
              <a:rPr lang="ar-SA" dirty="0" smtClean="0"/>
              <a:t>) ، النحاس(</a:t>
            </a:r>
            <a:r>
              <a:rPr lang="en-US" dirty="0" smtClean="0"/>
              <a:t> Cu </a:t>
            </a:r>
            <a:r>
              <a:rPr lang="ar-SA" dirty="0" smtClean="0"/>
              <a:t>) والزنك(</a:t>
            </a:r>
            <a:r>
              <a:rPr lang="en-US" dirty="0" smtClean="0"/>
              <a:t>Zn</a:t>
            </a:r>
            <a:r>
              <a:rPr lang="ar-SA" dirty="0" smtClean="0"/>
              <a:t>) في أنسجة العضلات ، الكبد ، الخياشيم </a:t>
            </a:r>
            <a:r>
              <a:rPr lang="ar-SA" dirty="0" err="1" smtClean="0"/>
              <a:t>والمناسل</a:t>
            </a:r>
            <a:r>
              <a:rPr lang="ar-SA" dirty="0" smtClean="0"/>
              <a:t> لست أنواع من الأسماك الاقتصادية والأكثر استهلاكا بين سكان مدينة </a:t>
            </a:r>
            <a:r>
              <a:rPr lang="ar-SA" dirty="0" err="1" smtClean="0"/>
              <a:t>زليتن</a:t>
            </a:r>
            <a:r>
              <a:rPr lang="ar-SA" dirty="0" smtClean="0"/>
              <a:t>. وهذه الأسماك هي:  سمكة </a:t>
            </a:r>
            <a:r>
              <a:rPr lang="ar-SA" dirty="0" err="1" smtClean="0"/>
              <a:t>السردينة</a:t>
            </a:r>
            <a:r>
              <a:rPr lang="en-US" i="1" dirty="0" smtClean="0"/>
              <a:t> (</a:t>
            </a:r>
            <a:r>
              <a:rPr lang="en-US" i="1" dirty="0" err="1" smtClean="0"/>
              <a:t>Sardinella</a:t>
            </a:r>
            <a:r>
              <a:rPr lang="en-US" i="1" dirty="0" smtClean="0"/>
              <a:t> </a:t>
            </a:r>
            <a:r>
              <a:rPr lang="en-US" i="1" dirty="0" err="1" smtClean="0"/>
              <a:t>aurita</a:t>
            </a:r>
            <a:r>
              <a:rPr lang="en-US" i="1" dirty="0" smtClean="0"/>
              <a:t>)</a:t>
            </a:r>
            <a:r>
              <a:rPr lang="en-US" dirty="0" smtClean="0"/>
              <a:t> </a:t>
            </a:r>
            <a:r>
              <a:rPr lang="ar-SA" dirty="0" smtClean="0"/>
              <a:t>،المرجان الأحمر   (</a:t>
            </a:r>
            <a:r>
              <a:rPr lang="en-US" i="1" dirty="0" err="1" smtClean="0"/>
              <a:t>Pagellus</a:t>
            </a:r>
            <a:r>
              <a:rPr lang="en-US" i="1" dirty="0" smtClean="0"/>
              <a:t> </a:t>
            </a:r>
            <a:r>
              <a:rPr lang="en-US" i="1" dirty="0" err="1" smtClean="0"/>
              <a:t>erythrinus</a:t>
            </a:r>
            <a:r>
              <a:rPr lang="ar-SA" dirty="0" smtClean="0"/>
              <a:t>) ، </a:t>
            </a:r>
            <a:r>
              <a:rPr lang="ar-SA" dirty="0" err="1" smtClean="0"/>
              <a:t>الصاورو</a:t>
            </a:r>
            <a:r>
              <a:rPr lang="ar-SA" dirty="0" smtClean="0"/>
              <a:t> (</a:t>
            </a:r>
            <a:r>
              <a:rPr lang="en-US" i="1" dirty="0" err="1" smtClean="0"/>
              <a:t>Trachurus</a:t>
            </a:r>
            <a:r>
              <a:rPr lang="en-US" i="1" dirty="0" smtClean="0"/>
              <a:t>  </a:t>
            </a:r>
            <a:r>
              <a:rPr lang="en-US" i="1" dirty="0" err="1" smtClean="0"/>
              <a:t>mediterraneus</a:t>
            </a:r>
            <a:r>
              <a:rPr lang="ar-SA" dirty="0" smtClean="0"/>
              <a:t>) ، </a:t>
            </a:r>
            <a:r>
              <a:rPr lang="ar-SA" dirty="0" err="1" smtClean="0"/>
              <a:t>التريليا</a:t>
            </a:r>
            <a:r>
              <a:rPr lang="ar-SA" dirty="0" smtClean="0"/>
              <a:t> (</a:t>
            </a:r>
            <a:r>
              <a:rPr lang="en-US" i="1" dirty="0" err="1" smtClean="0"/>
              <a:t>Mullus</a:t>
            </a:r>
            <a:r>
              <a:rPr lang="en-US" i="1" dirty="0" smtClean="0"/>
              <a:t> </a:t>
            </a:r>
            <a:r>
              <a:rPr lang="en-US" i="1" dirty="0" err="1" smtClean="0"/>
              <a:t>barbatus</a:t>
            </a:r>
            <a:r>
              <a:rPr lang="ar-SA" dirty="0" smtClean="0"/>
              <a:t>) ، </a:t>
            </a:r>
            <a:r>
              <a:rPr lang="ar-SA" dirty="0" err="1" smtClean="0"/>
              <a:t>المنكوس</a:t>
            </a:r>
            <a:r>
              <a:rPr lang="ar-SA" dirty="0" smtClean="0"/>
              <a:t> (</a:t>
            </a:r>
            <a:r>
              <a:rPr lang="en-US" i="1" dirty="0" err="1" smtClean="0"/>
              <a:t>lithognathus</a:t>
            </a:r>
            <a:r>
              <a:rPr lang="en-US" i="1" dirty="0" smtClean="0"/>
              <a:t> </a:t>
            </a:r>
            <a:r>
              <a:rPr lang="en-US" i="1" dirty="0" err="1" smtClean="0"/>
              <a:t>mormyrus</a:t>
            </a:r>
            <a:r>
              <a:rPr lang="ar-SA" dirty="0" smtClean="0"/>
              <a:t>) ، </a:t>
            </a:r>
            <a:r>
              <a:rPr lang="ar-SA" dirty="0" err="1" smtClean="0"/>
              <a:t>والتونه</a:t>
            </a:r>
            <a:r>
              <a:rPr lang="ar-SA" dirty="0" smtClean="0"/>
              <a:t> زرقاء الزعنفة </a:t>
            </a:r>
            <a:r>
              <a:rPr lang="en-US" dirty="0" smtClean="0"/>
              <a:t>.</a:t>
            </a:r>
            <a:r>
              <a:rPr lang="ar-SA" dirty="0" smtClean="0"/>
              <a:t> (</a:t>
            </a:r>
            <a:r>
              <a:rPr lang="en-US" i="1" dirty="0" err="1" smtClean="0"/>
              <a:t>Thunnus</a:t>
            </a:r>
            <a:r>
              <a:rPr lang="en-US" i="1" dirty="0" smtClean="0"/>
              <a:t> </a:t>
            </a:r>
            <a:r>
              <a:rPr lang="en-US" i="1" dirty="0" err="1" smtClean="0"/>
              <a:t>thynnus</a:t>
            </a:r>
            <a:r>
              <a:rPr lang="ar-SA" dirty="0" smtClean="0"/>
              <a:t>) وهذه الأنواع تمثل سلوكيات غذائية مختلفة،  كما أنها تمثل مناطق بيئية مختلفة، فمنها قاعي المعيشة وبعضها سطحي المعيشة.كما هو مبين في الأتي:</a:t>
            </a:r>
            <a:endParaRPr lang="en-US" dirty="0" smtClean="0"/>
          </a:p>
          <a:p>
            <a:endParaRPr lang="ar-S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txBody>
          <a:bodyPr>
            <a:normAutofit fontScale="90000"/>
          </a:bodyPr>
          <a:lstStyle/>
          <a:p>
            <a:r>
              <a:rPr lang="ar-SA" dirty="0" smtClean="0"/>
              <a:t>شكل 1. </a:t>
            </a:r>
            <a:r>
              <a:rPr lang="ar-SA" dirty="0" err="1" smtClean="0"/>
              <a:t>السردينة</a:t>
            </a:r>
            <a:r>
              <a:rPr lang="en-US" i="1" dirty="0" smtClean="0"/>
              <a:t> </a:t>
            </a:r>
            <a:r>
              <a:rPr lang="en-US" i="1" dirty="0" err="1" smtClean="0"/>
              <a:t>Sardinella</a:t>
            </a:r>
            <a:r>
              <a:rPr lang="en-US" i="1" dirty="0" smtClean="0"/>
              <a:t>  </a:t>
            </a:r>
            <a:r>
              <a:rPr lang="en-US" i="1" dirty="0" err="1" smtClean="0"/>
              <a:t>aurita</a:t>
            </a:r>
            <a:r>
              <a:rPr lang="en-US" i="1" dirty="0" smtClean="0"/>
              <a:t>)</a:t>
            </a:r>
            <a:r>
              <a:rPr lang="en-US" dirty="0" smtClean="0"/>
              <a:t> </a:t>
            </a:r>
            <a:r>
              <a:rPr lang="ar-SA" dirty="0" smtClean="0"/>
              <a:t> )</a:t>
            </a:r>
            <a:r>
              <a:rPr lang="en-US" dirty="0" smtClean="0"/>
              <a:t/>
            </a:r>
            <a:br>
              <a:rPr lang="en-US" dirty="0" smtClean="0"/>
            </a:br>
            <a:endParaRPr lang="ar-SA" dirty="0"/>
          </a:p>
        </p:txBody>
      </p:sp>
      <p:pic>
        <p:nvPicPr>
          <p:cNvPr id="4" name="عنصر نائب للمحتوى 3"/>
          <p:cNvPicPr>
            <a:picLocks noGrp="1"/>
          </p:cNvPicPr>
          <p:nvPr>
            <p:ph idx="1"/>
          </p:nvPr>
        </p:nvPicPr>
        <p:blipFill>
          <a:blip r:embed="rId2"/>
          <a:stretch>
            <a:fillRect/>
          </a:stretch>
        </p:blipFill>
        <p:spPr bwMode="auto">
          <a:xfrm>
            <a:off x="2874764" y="1600200"/>
            <a:ext cx="3394472" cy="4525963"/>
          </a:xfrm>
          <a:prstGeom prst="rect">
            <a:avLst/>
          </a:prstGeom>
          <a:noFill/>
          <a:ln>
            <a:noFill/>
          </a:ln>
          <a:scene3d>
            <a:camera prst="orthographicFront">
              <a:rot lat="0" lon="0" rev="5400000"/>
            </a:camera>
            <a:lightRig rig="threePt" dir="t"/>
          </a:scene3d>
        </p:spPr>
      </p:pic>
      <p:sp>
        <p:nvSpPr>
          <p:cNvPr id="5" name="مستطيل 4"/>
          <p:cNvSpPr/>
          <p:nvPr/>
        </p:nvSpPr>
        <p:spPr>
          <a:xfrm>
            <a:off x="2143108" y="5691157"/>
            <a:ext cx="4643470" cy="707886"/>
          </a:xfrm>
          <a:prstGeom prst="rect">
            <a:avLst/>
          </a:prstGeom>
        </p:spPr>
        <p:txBody>
          <a:bodyPr wrap="square">
            <a:spAutoFit/>
          </a:bodyPr>
          <a:lstStyle/>
          <a:p>
            <a:r>
              <a:rPr lang="ar-SA" sz="2000" dirty="0" smtClean="0"/>
              <a:t>ساحلية- شاطئية وتتغذى على الهائمات خاصة مجدافيه الأرجل </a:t>
            </a:r>
            <a:r>
              <a:rPr lang="ar-SA" sz="2000" dirty="0" err="1" smtClean="0"/>
              <a:t>والدياتومات</a:t>
            </a:r>
            <a:r>
              <a:rPr lang="ar-SA" sz="2000" dirty="0" smtClean="0"/>
              <a:t> والأطوار </a:t>
            </a:r>
            <a:r>
              <a:rPr lang="ar-SA" sz="2000" dirty="0" err="1" smtClean="0"/>
              <a:t>اليرقية</a:t>
            </a:r>
            <a:r>
              <a:rPr lang="ar-SA" sz="2000" dirty="0" smtClean="0"/>
              <a:t> للقشريات.</a:t>
            </a:r>
            <a:endParaRPr lang="en-US" sz="2000" dirty="0" smtClean="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1143000"/>
          </a:xfr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txBody>
          <a:bodyPr>
            <a:normAutofit fontScale="90000"/>
          </a:bodyPr>
          <a:lstStyle/>
          <a:p>
            <a:r>
              <a:rPr lang="ar-SA" dirty="0" smtClean="0"/>
              <a:t>شكل 2.المرجان الأحمر(</a:t>
            </a:r>
            <a:r>
              <a:rPr lang="en-US" i="1" dirty="0" err="1" smtClean="0"/>
              <a:t>Pagellus</a:t>
            </a:r>
            <a:r>
              <a:rPr lang="en-US" i="1" dirty="0" smtClean="0"/>
              <a:t> </a:t>
            </a:r>
            <a:r>
              <a:rPr lang="en-US" i="1" dirty="0" err="1" smtClean="0"/>
              <a:t>erythrinus</a:t>
            </a:r>
            <a:r>
              <a:rPr lang="ar-SA" dirty="0" smtClean="0"/>
              <a:t>)</a:t>
            </a:r>
            <a:r>
              <a:rPr lang="en-US" dirty="0" smtClean="0"/>
              <a:t/>
            </a:r>
            <a:br>
              <a:rPr lang="en-US" dirty="0" smtClean="0"/>
            </a:br>
            <a:endParaRPr lang="ar-SA" dirty="0"/>
          </a:p>
        </p:txBody>
      </p:sp>
      <p:pic>
        <p:nvPicPr>
          <p:cNvPr id="4" name="عنصر نائب للمحتوى 3"/>
          <p:cNvPicPr>
            <a:picLocks noGrp="1"/>
          </p:cNvPicPr>
          <p:nvPr>
            <p:ph idx="1"/>
          </p:nvPr>
        </p:nvPicPr>
        <p:blipFill>
          <a:blip r:embed="rId2"/>
          <a:srcRect/>
          <a:stretch>
            <a:fillRect/>
          </a:stretch>
        </p:blipFill>
        <p:spPr bwMode="auto">
          <a:xfrm>
            <a:off x="2342838" y="1643051"/>
            <a:ext cx="4458323" cy="3000396"/>
          </a:xfrm>
          <a:prstGeom prst="rect">
            <a:avLst/>
          </a:prstGeom>
          <a:noFill/>
          <a:ln w="9525">
            <a:noFill/>
            <a:miter lim="800000"/>
            <a:headEnd/>
            <a:tailEnd/>
          </a:ln>
        </p:spPr>
      </p:pic>
      <p:sp>
        <p:nvSpPr>
          <p:cNvPr id="5" name="مستطيل 4"/>
          <p:cNvSpPr/>
          <p:nvPr/>
        </p:nvSpPr>
        <p:spPr>
          <a:xfrm>
            <a:off x="2286000" y="4786322"/>
            <a:ext cx="4572000" cy="707886"/>
          </a:xfrm>
          <a:prstGeom prst="rect">
            <a:avLst/>
          </a:prstGeom>
        </p:spPr>
        <p:txBody>
          <a:bodyPr wrap="square">
            <a:spAutoFit/>
          </a:bodyPr>
          <a:lstStyle/>
          <a:p>
            <a:r>
              <a:rPr lang="ar-SA" sz="2000" dirty="0" smtClean="0"/>
              <a:t>شاطئية تعيش على القيعان الرملية والطينية وتتغذى على اللافقاريات ألقاعيه والأسماك الصغيرة.</a:t>
            </a:r>
            <a:endParaRPr lang="en-US" sz="2000"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0"/>
            <a:ext cx="9144000" cy="6858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lgn="ctr" rtl="0"/>
            <a:endParaRPr lang="en-US" b="1" dirty="0" smtClean="0"/>
          </a:p>
          <a:p>
            <a:pPr algn="ctr" rtl="0">
              <a:buNone/>
            </a:pPr>
            <a:endParaRPr lang="en-US" b="1" dirty="0" smtClean="0"/>
          </a:p>
          <a:p>
            <a:pPr algn="ctr" rtl="0">
              <a:buNone/>
            </a:pPr>
            <a:endParaRPr lang="en-US" b="1" dirty="0" smtClean="0"/>
          </a:p>
          <a:p>
            <a:pPr algn="ctr" rtl="0">
              <a:buNone/>
            </a:pPr>
            <a:endParaRPr lang="en-US" b="1" dirty="0" smtClean="0"/>
          </a:p>
          <a:p>
            <a:pPr algn="ctr" rtl="0">
              <a:buNone/>
            </a:pPr>
            <a:r>
              <a:rPr lang="en-US" b="1" dirty="0" smtClean="0"/>
              <a:t>Study on concentration of some heavy metals in six economic fish species from </a:t>
            </a:r>
            <a:r>
              <a:rPr lang="en-US" b="1" dirty="0" err="1" smtClean="0"/>
              <a:t>Zelitan</a:t>
            </a:r>
            <a:r>
              <a:rPr lang="en-US" b="1" dirty="0" smtClean="0"/>
              <a:t> City at Great Jamahiriya </a:t>
            </a:r>
          </a:p>
          <a:p>
            <a:pPr algn="ctr" rtl="0">
              <a:buNone/>
            </a:pPr>
            <a:endParaRPr lang="en-US" dirty="0" smtClean="0"/>
          </a:p>
        </p:txBody>
      </p:sp>
      <p:pic>
        <p:nvPicPr>
          <p:cNvPr id="5" name="صورة 4"/>
          <p:cNvPicPr/>
          <p:nvPr/>
        </p:nvPicPr>
        <p:blipFill>
          <a:blip r:embed="rId2"/>
          <a:srcRect/>
          <a:stretch>
            <a:fillRect/>
          </a:stretch>
        </p:blipFill>
        <p:spPr bwMode="auto">
          <a:xfrm>
            <a:off x="4071934" y="0"/>
            <a:ext cx="928687" cy="1000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715436" cy="1143000"/>
          </a:xfr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txBody>
          <a:bodyPr>
            <a:normAutofit fontScale="90000"/>
          </a:bodyPr>
          <a:lstStyle/>
          <a:p>
            <a:r>
              <a:rPr lang="ar-SA" dirty="0" smtClean="0"/>
              <a:t>شكل 3. </a:t>
            </a:r>
            <a:r>
              <a:rPr lang="ar-SA" dirty="0" err="1" smtClean="0"/>
              <a:t>الصاورو</a:t>
            </a:r>
            <a:r>
              <a:rPr lang="ar-SA" dirty="0" smtClean="0"/>
              <a:t>(</a:t>
            </a:r>
            <a:r>
              <a:rPr lang="en-US" i="1" dirty="0" err="1" smtClean="0"/>
              <a:t>Trachurus</a:t>
            </a:r>
            <a:r>
              <a:rPr lang="en-US" i="1" dirty="0" smtClean="0"/>
              <a:t>  </a:t>
            </a:r>
            <a:r>
              <a:rPr lang="en-US" i="1" dirty="0" err="1" smtClean="0"/>
              <a:t>mediterraneus</a:t>
            </a:r>
            <a:r>
              <a:rPr lang="ar-SA" dirty="0" smtClean="0"/>
              <a:t>)</a:t>
            </a:r>
            <a:r>
              <a:rPr lang="en-US" dirty="0" smtClean="0"/>
              <a:t/>
            </a:r>
            <a:br>
              <a:rPr lang="en-US" dirty="0" smtClean="0"/>
            </a:br>
            <a:endParaRPr lang="ar-SA" dirty="0"/>
          </a:p>
        </p:txBody>
      </p:sp>
      <p:pic>
        <p:nvPicPr>
          <p:cNvPr id="4" name="عنصر نائب للمحتوى 3"/>
          <p:cNvPicPr>
            <a:picLocks noGrp="1"/>
          </p:cNvPicPr>
          <p:nvPr>
            <p:ph idx="1"/>
          </p:nvPr>
        </p:nvPicPr>
        <p:blipFill>
          <a:blip r:embed="rId2"/>
          <a:srcRect/>
          <a:stretch>
            <a:fillRect/>
          </a:stretch>
        </p:blipFill>
        <p:spPr bwMode="auto">
          <a:xfrm>
            <a:off x="2428860" y="1357299"/>
            <a:ext cx="4858428" cy="3571900"/>
          </a:xfrm>
          <a:prstGeom prst="rect">
            <a:avLst/>
          </a:prstGeom>
          <a:noFill/>
          <a:ln w="9525">
            <a:noFill/>
            <a:miter lim="800000"/>
            <a:headEnd/>
            <a:tailEnd/>
          </a:ln>
        </p:spPr>
      </p:pic>
      <p:sp>
        <p:nvSpPr>
          <p:cNvPr id="5" name="مستطيل 4"/>
          <p:cNvSpPr/>
          <p:nvPr/>
        </p:nvSpPr>
        <p:spPr>
          <a:xfrm>
            <a:off x="2357422" y="5072074"/>
            <a:ext cx="4572000" cy="707886"/>
          </a:xfrm>
          <a:prstGeom prst="rect">
            <a:avLst/>
          </a:prstGeom>
        </p:spPr>
        <p:txBody>
          <a:bodyPr wrap="square">
            <a:spAutoFit/>
          </a:bodyPr>
          <a:lstStyle/>
          <a:p>
            <a:r>
              <a:rPr lang="ar-SA" sz="2000" dirty="0" smtClean="0"/>
              <a:t>شاطئية- قاعيه تتغذى على القشريات مجدافيه الأرجل والأسماك الصغيرة خاصة السردين.</a:t>
            </a:r>
            <a:endParaRPr lang="en-US" sz="20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txBody>
          <a:bodyPr>
            <a:normAutofit fontScale="90000"/>
          </a:bodyPr>
          <a:lstStyle/>
          <a:p>
            <a:r>
              <a:rPr lang="ar-SA" dirty="0" smtClean="0"/>
              <a:t>شكل 4. </a:t>
            </a:r>
            <a:r>
              <a:rPr lang="ar-SA" dirty="0" err="1" smtClean="0"/>
              <a:t>تريليا</a:t>
            </a:r>
            <a:r>
              <a:rPr lang="ar-SA" dirty="0" smtClean="0"/>
              <a:t> الرمل (</a:t>
            </a:r>
            <a:r>
              <a:rPr lang="en-US" i="1" dirty="0" err="1" smtClean="0"/>
              <a:t>Mullus</a:t>
            </a:r>
            <a:r>
              <a:rPr lang="en-US" i="1" dirty="0" smtClean="0"/>
              <a:t> </a:t>
            </a:r>
            <a:r>
              <a:rPr lang="en-US" i="1" dirty="0" err="1" smtClean="0"/>
              <a:t>barbatus</a:t>
            </a:r>
            <a:r>
              <a:rPr lang="ar-SA" dirty="0" smtClean="0"/>
              <a:t>)</a:t>
            </a:r>
            <a:r>
              <a:rPr lang="en-US" dirty="0" smtClean="0"/>
              <a:t/>
            </a:r>
            <a:br>
              <a:rPr lang="en-US" dirty="0" smtClean="0"/>
            </a:br>
            <a:endParaRPr lang="ar-SA" dirty="0"/>
          </a:p>
        </p:txBody>
      </p:sp>
      <p:pic>
        <p:nvPicPr>
          <p:cNvPr id="4" name="عنصر نائب للمحتوى 3" descr="سمكة التريليا"/>
          <p:cNvPicPr>
            <a:picLocks noGrp="1"/>
          </p:cNvPicPr>
          <p:nvPr>
            <p:ph idx="1"/>
          </p:nvPr>
        </p:nvPicPr>
        <p:blipFill>
          <a:blip r:embed="rId3" cstate="print"/>
          <a:srcRect/>
          <a:stretch>
            <a:fillRect/>
          </a:stretch>
        </p:blipFill>
        <p:spPr bwMode="auto">
          <a:xfrm>
            <a:off x="2874764" y="1357299"/>
            <a:ext cx="3394472" cy="3500461"/>
          </a:xfrm>
          <a:prstGeom prst="rect">
            <a:avLst/>
          </a:prstGeom>
          <a:noFill/>
          <a:ln w="9525">
            <a:noFill/>
            <a:miter lim="800000"/>
            <a:headEnd/>
            <a:tailEnd/>
          </a:ln>
        </p:spPr>
      </p:pic>
      <p:sp>
        <p:nvSpPr>
          <p:cNvPr id="6" name="مستطيل 5"/>
          <p:cNvSpPr/>
          <p:nvPr/>
        </p:nvSpPr>
        <p:spPr>
          <a:xfrm>
            <a:off x="2286000" y="5286388"/>
            <a:ext cx="4286264" cy="1015663"/>
          </a:xfrm>
          <a:prstGeom prst="rect">
            <a:avLst/>
          </a:prstGeom>
        </p:spPr>
        <p:txBody>
          <a:bodyPr wrap="square">
            <a:spAutoFit/>
          </a:bodyPr>
          <a:lstStyle/>
          <a:p>
            <a:r>
              <a:rPr lang="ar-SA" sz="2000" dirty="0" smtClean="0"/>
              <a:t>قاعيه تعيش على القيعان الرملية والطينية وتتغذى على القشريات والرخويات والديدان والهائمات الحيوانية ويرقات الأسماك.</a:t>
            </a:r>
            <a:endParaRPr lang="en-US" sz="2000"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1143000"/>
          </a:xfr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txBody>
          <a:bodyPr>
            <a:normAutofit fontScale="90000"/>
          </a:bodyPr>
          <a:lstStyle/>
          <a:p>
            <a:r>
              <a:rPr lang="ar-SA" dirty="0" smtClean="0"/>
              <a:t>شكل5. </a:t>
            </a:r>
            <a:r>
              <a:rPr lang="ar-SA" dirty="0" err="1" smtClean="0"/>
              <a:t>المنكوس</a:t>
            </a:r>
            <a:r>
              <a:rPr lang="ar-SA" dirty="0" smtClean="0"/>
              <a:t> (</a:t>
            </a:r>
            <a:r>
              <a:rPr lang="en-US" i="1" dirty="0" err="1" smtClean="0"/>
              <a:t>lithognathus</a:t>
            </a:r>
            <a:r>
              <a:rPr lang="en-US" i="1" dirty="0" smtClean="0"/>
              <a:t> </a:t>
            </a:r>
            <a:r>
              <a:rPr lang="en-US" i="1" dirty="0" err="1" smtClean="0"/>
              <a:t>mormyrus</a:t>
            </a:r>
            <a:r>
              <a:rPr lang="ar-SA" dirty="0" smtClean="0"/>
              <a:t>)</a:t>
            </a:r>
            <a:r>
              <a:rPr lang="en-US" dirty="0" smtClean="0"/>
              <a:t/>
            </a:r>
            <a:br>
              <a:rPr lang="en-US" dirty="0" smtClean="0"/>
            </a:br>
            <a:endParaRPr lang="ar-SA" dirty="0"/>
          </a:p>
        </p:txBody>
      </p:sp>
      <p:pic>
        <p:nvPicPr>
          <p:cNvPr id="4" name="عنصر نائب للمحتوى 3"/>
          <p:cNvPicPr>
            <a:picLocks noGrp="1"/>
          </p:cNvPicPr>
          <p:nvPr>
            <p:ph idx="1"/>
          </p:nvPr>
        </p:nvPicPr>
        <p:blipFill>
          <a:blip r:embed="rId2" cstate="print"/>
          <a:srcRect/>
          <a:stretch>
            <a:fillRect/>
          </a:stretch>
        </p:blipFill>
        <p:spPr bwMode="auto">
          <a:xfrm>
            <a:off x="1857356" y="1428736"/>
            <a:ext cx="5274680" cy="3786214"/>
          </a:xfrm>
          <a:prstGeom prst="rect">
            <a:avLst/>
          </a:prstGeom>
          <a:noFill/>
          <a:ln w="9525">
            <a:noFill/>
            <a:miter lim="800000"/>
            <a:headEnd/>
            <a:tailEnd/>
          </a:ln>
        </p:spPr>
      </p:pic>
      <p:sp>
        <p:nvSpPr>
          <p:cNvPr id="5" name="مستطيل 4"/>
          <p:cNvSpPr/>
          <p:nvPr/>
        </p:nvSpPr>
        <p:spPr>
          <a:xfrm>
            <a:off x="2286000" y="5691157"/>
            <a:ext cx="4572000" cy="707886"/>
          </a:xfrm>
          <a:prstGeom prst="rect">
            <a:avLst/>
          </a:prstGeom>
        </p:spPr>
        <p:txBody>
          <a:bodyPr wrap="square">
            <a:spAutoFit/>
          </a:bodyPr>
          <a:lstStyle/>
          <a:p>
            <a:r>
              <a:rPr lang="ar-SA" sz="2000" dirty="0" smtClean="0"/>
              <a:t>قاعيه تعيش بالمناطق الصخرية والطينية وتتغذى على الديدان والرخويات والقشريات الصغيرة.</a:t>
            </a:r>
            <a:endParaRPr lang="en-US" sz="2000" dirty="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9144000" cy="1154098"/>
          </a:xfr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txBody>
          <a:bodyPr>
            <a:normAutofit fontScale="90000"/>
          </a:bodyPr>
          <a:lstStyle/>
          <a:p>
            <a:r>
              <a:rPr lang="ar-SA" dirty="0" smtClean="0"/>
              <a:t>شكل6. التونة زرقاء الزعنفة (</a:t>
            </a:r>
            <a:r>
              <a:rPr lang="en-US" i="1" dirty="0" err="1" smtClean="0"/>
              <a:t>Thunnus</a:t>
            </a:r>
            <a:r>
              <a:rPr lang="en-US" i="1" dirty="0" smtClean="0"/>
              <a:t> </a:t>
            </a:r>
            <a:r>
              <a:rPr lang="en-US" i="1" dirty="0" err="1" smtClean="0"/>
              <a:t>thynnus</a:t>
            </a:r>
            <a:r>
              <a:rPr lang="ar-SA" dirty="0" smtClean="0"/>
              <a:t>)</a:t>
            </a:r>
            <a:r>
              <a:rPr lang="en-US" dirty="0" smtClean="0"/>
              <a:t/>
            </a:r>
            <a:br>
              <a:rPr lang="en-US" dirty="0" smtClean="0"/>
            </a:br>
            <a:endParaRPr lang="ar-SA" dirty="0"/>
          </a:p>
        </p:txBody>
      </p:sp>
      <p:pic>
        <p:nvPicPr>
          <p:cNvPr id="4" name="عنصر نائب للمحتوى 3"/>
          <p:cNvPicPr>
            <a:picLocks noGrp="1"/>
          </p:cNvPicPr>
          <p:nvPr>
            <p:ph idx="1"/>
          </p:nvPr>
        </p:nvPicPr>
        <p:blipFill>
          <a:blip r:embed="rId2"/>
          <a:stretch>
            <a:fillRect/>
          </a:stretch>
        </p:blipFill>
        <p:spPr bwMode="auto">
          <a:xfrm>
            <a:off x="2874764" y="1214423"/>
            <a:ext cx="3394472" cy="4214842"/>
          </a:xfrm>
          <a:prstGeom prst="rect">
            <a:avLst/>
          </a:prstGeom>
          <a:noFill/>
          <a:ln>
            <a:noFill/>
          </a:ln>
          <a:scene3d>
            <a:camera prst="orthographicFront">
              <a:rot lat="21599974" lon="0" rev="5400000"/>
            </a:camera>
            <a:lightRig rig="threePt" dir="t"/>
          </a:scene3d>
        </p:spPr>
      </p:pic>
      <p:sp>
        <p:nvSpPr>
          <p:cNvPr id="5" name="مستطيل 4"/>
          <p:cNvSpPr/>
          <p:nvPr/>
        </p:nvSpPr>
        <p:spPr>
          <a:xfrm>
            <a:off x="2285984" y="5357826"/>
            <a:ext cx="3857652" cy="400110"/>
          </a:xfrm>
          <a:prstGeom prst="rect">
            <a:avLst/>
          </a:prstGeom>
        </p:spPr>
        <p:txBody>
          <a:bodyPr wrap="square">
            <a:spAutoFit/>
          </a:bodyPr>
          <a:lstStyle/>
          <a:p>
            <a:r>
              <a:rPr lang="ar-SA" sz="2000" dirty="0" smtClean="0"/>
              <a:t>ساحلية تتغذى على الأسماك الصغيرة </a:t>
            </a:r>
            <a:endParaRPr lang="ar-SA" sz="20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000108"/>
            <a:ext cx="8401080" cy="857256"/>
          </a:xfrm>
        </p:spPr>
        <p:txBody>
          <a:bodyPr>
            <a:normAutofit/>
          </a:bodyPr>
          <a:lstStyle/>
          <a:p>
            <a:pPr fontAlgn="t"/>
            <a:r>
              <a:rPr lang="en-US" sz="1800" b="1" dirty="0" smtClean="0">
                <a:latin typeface="Times New Roman"/>
              </a:rPr>
              <a:t>Table 1. The range and mean of lengths and weights of the examined fish.</a:t>
            </a:r>
            <a:r>
              <a:rPr lang="en-US" b="1" dirty="0" smtClean="0">
                <a:latin typeface="Times New Roman"/>
              </a:rPr>
              <a:t>    </a:t>
            </a:r>
            <a:endParaRPr lang="en-US" b="1" dirty="0">
              <a:latin typeface="Times New Roman"/>
            </a:endParaRPr>
          </a:p>
        </p:txBody>
      </p:sp>
      <p:graphicFrame>
        <p:nvGraphicFramePr>
          <p:cNvPr id="4" name="عنصر نائب للمحتوى 3"/>
          <p:cNvGraphicFramePr>
            <a:graphicFrameLocks noGrp="1"/>
          </p:cNvGraphicFramePr>
          <p:nvPr>
            <p:ph idx="1"/>
          </p:nvPr>
        </p:nvGraphicFramePr>
        <p:xfrm>
          <a:off x="428596" y="1000108"/>
          <a:ext cx="8215370" cy="4423932"/>
        </p:xfrm>
        <a:graphic>
          <a:graphicData uri="http://schemas.openxmlformats.org/drawingml/2006/table">
            <a:tbl>
              <a:tblPr/>
              <a:tblGrid>
                <a:gridCol w="1656784"/>
                <a:gridCol w="531137"/>
                <a:gridCol w="531137"/>
                <a:gridCol w="389299"/>
                <a:gridCol w="96570"/>
                <a:gridCol w="425513"/>
                <a:gridCol w="808776"/>
                <a:gridCol w="99588"/>
                <a:gridCol w="579421"/>
                <a:gridCol w="446638"/>
                <a:gridCol w="389299"/>
                <a:gridCol w="84499"/>
                <a:gridCol w="425513"/>
                <a:gridCol w="869133"/>
                <a:gridCol w="99588"/>
                <a:gridCol w="579421"/>
                <a:gridCol w="203054"/>
              </a:tblGrid>
              <a:tr h="675160">
                <a:tc gridSpan="17">
                  <a:txBody>
                    <a:bodyPr/>
                    <a:lstStyle/>
                    <a:p>
                      <a:pPr algn="l" fontAlgn="t"/>
                      <a:endParaRPr lang="ar-SA" sz="1600" b="1" i="0" u="none" strike="noStrike" dirty="0" smtClean="0">
                        <a:latin typeface="Times New Roman"/>
                      </a:endParaRPr>
                    </a:p>
                    <a:p>
                      <a:pPr algn="l" fontAlgn="t"/>
                      <a:endParaRPr lang="ar-SA" sz="1600" b="1" i="0" u="none" strike="noStrike" dirty="0" smtClean="0">
                        <a:latin typeface="Times New Roman"/>
                      </a:endParaRPr>
                    </a:p>
                    <a:p>
                      <a:pPr algn="r" fontAlgn="t"/>
                      <a:r>
                        <a:rPr lang="ar-SA" sz="1600" b="1" i="0" u="none" strike="noStrike" baseline="0" dirty="0" smtClean="0">
                          <a:latin typeface="Times New Roman"/>
                        </a:rPr>
                        <a:t>                </a:t>
                      </a:r>
                      <a:r>
                        <a:rPr lang="ar-SA" sz="1600" b="1" i="0" u="none" strike="noStrike" dirty="0" smtClean="0">
                          <a:latin typeface="Times New Roman"/>
                        </a:rPr>
                        <a:t>جدول يوضح متوسط أطوال وأوزان الأسماك المستخدمة في الدراسة</a:t>
                      </a:r>
                    </a:p>
                    <a:p>
                      <a:pPr algn="l" fontAlgn="t"/>
                      <a:endParaRPr lang="en-US" sz="1600" b="1" i="0" u="none" strike="noStrike" dirty="0">
                        <a:latin typeface="Times New Roman"/>
                      </a:endParaRPr>
                    </a:p>
                  </a:txBody>
                  <a:tcPr marL="9077" marR="9077" marT="9077"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18472">
                <a:tc rowSpan="2">
                  <a:txBody>
                    <a:bodyPr/>
                    <a:lstStyle/>
                    <a:p>
                      <a:pPr algn="ctr" fontAlgn="ctr"/>
                      <a:r>
                        <a:rPr lang="en-US" sz="1100" b="1" i="0" u="none" strike="noStrike" dirty="0">
                          <a:solidFill>
                            <a:schemeClr val="tx2"/>
                          </a:solidFill>
                          <a:latin typeface="Times New Roman"/>
                        </a:rPr>
                        <a:t>Fish</a:t>
                      </a:r>
                    </a:p>
                  </a:txBody>
                  <a:tcPr marL="9077" marR="9077" marT="907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dirty="0">
                          <a:solidFill>
                            <a:schemeClr val="tx2"/>
                          </a:solidFill>
                          <a:latin typeface="Times New Roman"/>
                        </a:rPr>
                        <a:t>No. of fish</a:t>
                      </a:r>
                    </a:p>
                  </a:txBody>
                  <a:tcPr marL="9077" marR="9077" marT="907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ar-SA" sz="1100" b="1" i="0" u="none" strike="noStrike">
                          <a:solidFill>
                            <a:schemeClr val="tx2"/>
                          </a:solidFill>
                          <a:latin typeface="Times New Roman"/>
                        </a:rPr>
                        <a:t> </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fontAlgn="ctr"/>
                      <a:r>
                        <a:rPr lang="en-US" sz="1100" b="1" i="0" u="none" strike="noStrike" dirty="0">
                          <a:solidFill>
                            <a:schemeClr val="tx2"/>
                          </a:solidFill>
                          <a:latin typeface="Times New Roman"/>
                        </a:rPr>
                        <a:t>Total length (cm)</a:t>
                      </a:r>
                    </a:p>
                  </a:txBody>
                  <a:tcPr marL="9077" marR="9077" marT="907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fontAlgn="ctr"/>
                      <a:r>
                        <a:rPr lang="ar-SA" sz="1100" b="0" i="0" u="none" strike="noStrike">
                          <a:solidFill>
                            <a:schemeClr val="tx2"/>
                          </a:solidFill>
                          <a:latin typeface="Times New Roman"/>
                        </a:rPr>
                        <a:t> </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fontAlgn="ctr"/>
                      <a:r>
                        <a:rPr lang="en-US" sz="1100" b="1" i="0" u="none" strike="noStrike" dirty="0">
                          <a:solidFill>
                            <a:schemeClr val="tx2"/>
                          </a:solidFill>
                          <a:latin typeface="Times New Roman"/>
                        </a:rPr>
                        <a:t>Total weight (gm)</a:t>
                      </a:r>
                    </a:p>
                  </a:txBody>
                  <a:tcPr marL="9077" marR="9077" marT="907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fontAlgn="ctr"/>
                      <a:r>
                        <a:rPr lang="ar-SA" sz="1100" b="0" i="0" u="none" strike="noStrike">
                          <a:latin typeface="Times New Roman"/>
                        </a:rPr>
                        <a:t> </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r>
              <a:tr h="292995">
                <a:tc vMerge="1">
                  <a:txBody>
                    <a:bodyPr/>
                    <a:lstStyle/>
                    <a:p>
                      <a:pPr rtl="1"/>
                      <a:endParaRPr lang="ar-SA"/>
                    </a:p>
                  </a:txBody>
                  <a:tcPr/>
                </a:tc>
                <a:tc vMerge="1">
                  <a:txBody>
                    <a:bodyPr/>
                    <a:lstStyle/>
                    <a:p>
                      <a:pPr rtl="1"/>
                      <a:endParaRPr lang="ar-SA"/>
                    </a:p>
                  </a:txBody>
                  <a:tcPr/>
                </a:tc>
                <a:tc>
                  <a:txBody>
                    <a:bodyPr/>
                    <a:lstStyle/>
                    <a:p>
                      <a:pPr algn="ctr" fontAlgn="ctr"/>
                      <a:r>
                        <a:rPr lang="ar-SA" sz="1100" b="1" i="0" u="none" strike="noStrike">
                          <a:solidFill>
                            <a:schemeClr val="tx2"/>
                          </a:solidFill>
                          <a:latin typeface="Times New Roman"/>
                        </a:rPr>
                        <a:t> </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dirty="0">
                          <a:solidFill>
                            <a:schemeClr val="tx2"/>
                          </a:solidFill>
                          <a:latin typeface="Times New Roman"/>
                        </a:rPr>
                        <a:t>Range</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a:txBody>
                    <a:bodyPr/>
                    <a:lstStyle/>
                    <a:p>
                      <a:pPr algn="r" fontAlgn="b"/>
                      <a:r>
                        <a:rPr lang="en-US" sz="1100" b="0" i="0" u="none" strike="noStrike">
                          <a:solidFill>
                            <a:schemeClr val="tx2"/>
                          </a:solidFill>
                          <a:latin typeface="Times New Roman"/>
                        </a:rPr>
                        <a:t>Mean</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ar-SA" sz="1100" b="0" i="0" u="none" strike="noStrike">
                          <a:solidFill>
                            <a:schemeClr val="tx2"/>
                          </a:solidFill>
                          <a:latin typeface="Times New Roman"/>
                        </a:rPr>
                        <a:t>±</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chemeClr val="tx2"/>
                          </a:solidFill>
                          <a:latin typeface="Times New Roman"/>
                        </a:rPr>
                        <a:t>SD</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ar-SA" sz="1100" b="0" i="0" u="none" strike="noStrike">
                          <a:solidFill>
                            <a:schemeClr val="tx2"/>
                          </a:solidFill>
                          <a:latin typeface="Times New Roman"/>
                        </a:rPr>
                        <a:t> </a:t>
                      </a:r>
                    </a:p>
                  </a:txBody>
                  <a:tcPr marL="9077" marR="9077" marT="907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chemeClr val="tx2"/>
                          </a:solidFill>
                          <a:latin typeface="Times New Roman"/>
                        </a:rPr>
                        <a:t>Range</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a:txBody>
                    <a:bodyPr/>
                    <a:lstStyle/>
                    <a:p>
                      <a:pPr algn="r" fontAlgn="b"/>
                      <a:r>
                        <a:rPr lang="en-US" sz="1100" b="0" i="0" u="none" strike="noStrike">
                          <a:solidFill>
                            <a:schemeClr val="tx2"/>
                          </a:solidFill>
                          <a:latin typeface="Times New Roman"/>
                        </a:rPr>
                        <a:t>Mean</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ar-SA" sz="1100" b="0" i="0" u="none" strike="noStrike">
                          <a:solidFill>
                            <a:schemeClr val="tx2"/>
                          </a:solidFill>
                          <a:latin typeface="Times New Roman"/>
                        </a:rPr>
                        <a:t>±</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2"/>
                          </a:solidFill>
                          <a:latin typeface="Times New Roman"/>
                        </a:rPr>
                        <a:t>SD</a:t>
                      </a:r>
                    </a:p>
                  </a:txBody>
                  <a:tcPr marL="9077" marR="9077" marT="90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ar-SA" sz="1100" b="0" i="0" u="none" strike="noStrike">
                          <a:latin typeface="Times New Roman"/>
                        </a:rPr>
                        <a:t> </a:t>
                      </a:r>
                    </a:p>
                  </a:txBody>
                  <a:tcPr marL="9077" marR="9077" marT="9077" marB="0" anchor="b">
                    <a:lnL>
                      <a:noFill/>
                    </a:lnL>
                    <a:lnR>
                      <a:noFill/>
                    </a:lnR>
                    <a:lnT>
                      <a:noFill/>
                    </a:lnT>
                    <a:lnB w="12700" cap="flat" cmpd="sng" algn="ctr">
                      <a:solidFill>
                        <a:srgbClr val="000000"/>
                      </a:solidFill>
                      <a:prstDash val="solid"/>
                      <a:round/>
                      <a:headEnd type="none" w="med" len="med"/>
                      <a:tailEnd type="none" w="med" len="med"/>
                    </a:lnB>
                  </a:tcPr>
                </a:tc>
              </a:tr>
              <a:tr h="471338">
                <a:tc>
                  <a:txBody>
                    <a:bodyPr/>
                    <a:lstStyle/>
                    <a:p>
                      <a:pPr algn="l" rtl="0" fontAlgn="ctr"/>
                      <a:r>
                        <a:rPr lang="en-US" sz="1100" b="0" i="1" u="none" strike="noStrike" dirty="0" err="1">
                          <a:solidFill>
                            <a:schemeClr val="tx2"/>
                          </a:solidFill>
                          <a:latin typeface="Times New Roman"/>
                        </a:rPr>
                        <a:t>Pagellus</a:t>
                      </a:r>
                      <a:r>
                        <a:rPr lang="en-US" sz="1100" b="0" i="1" u="none" strike="noStrike" dirty="0">
                          <a:solidFill>
                            <a:schemeClr val="tx2"/>
                          </a:solidFill>
                          <a:latin typeface="Times New Roman"/>
                        </a:rPr>
                        <a:t> </a:t>
                      </a:r>
                      <a:r>
                        <a:rPr lang="en-US" sz="1100" b="0" i="1" u="none" strike="noStrike" dirty="0" err="1">
                          <a:solidFill>
                            <a:schemeClr val="tx2"/>
                          </a:solidFill>
                          <a:latin typeface="Times New Roman"/>
                        </a:rPr>
                        <a:t>erythrinus</a:t>
                      </a:r>
                      <a:endParaRPr lang="en-US" sz="1100" b="0" i="1" u="none" strike="noStrike" dirty="0">
                        <a:solidFill>
                          <a:schemeClr val="tx2"/>
                        </a:solidFill>
                        <a:latin typeface="Times New Roman"/>
                      </a:endParaRP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ar-SA" sz="1100" b="0" i="0" u="none" strike="noStrike">
                          <a:solidFill>
                            <a:schemeClr val="tx2"/>
                          </a:solidFill>
                          <a:latin typeface="Times New Roman"/>
                        </a:rPr>
                        <a:t>10</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ar-SA" sz="1100" b="0" i="0" u="none" strike="noStrike">
                          <a:solidFill>
                            <a:schemeClr val="tx2"/>
                          </a:solidFill>
                          <a:latin typeface="Times New Roman"/>
                        </a:rPr>
                        <a:t>15.5</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ar-SA" sz="1100" b="0" i="0" u="none" strike="noStrike">
                          <a:solidFill>
                            <a:schemeClr val="tx2"/>
                          </a:solidFill>
                          <a:latin typeface="Times New Roman"/>
                        </a:rPr>
                        <a:t>24.5</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ar-SA" sz="1100" b="0" i="0" u="none" strike="noStrike" dirty="0">
                          <a:solidFill>
                            <a:srgbClr val="FF0000"/>
                          </a:solidFill>
                          <a:latin typeface="Times New Roman"/>
                        </a:rPr>
                        <a:t>18.48</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ar-SA" sz="1100" b="0" i="0" u="none" strike="noStrike" dirty="0">
                          <a:solidFill>
                            <a:schemeClr val="tx2"/>
                          </a:solidFill>
                          <a:latin typeface="Times New Roman"/>
                        </a:rPr>
                        <a:t>±</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ar-SA" sz="1100" b="0" i="0" u="none" strike="noStrike">
                          <a:solidFill>
                            <a:schemeClr val="tx2"/>
                          </a:solidFill>
                          <a:latin typeface="Times New Roman"/>
                        </a:rPr>
                        <a:t>3.37</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ar-SA" sz="1100" b="0" i="0" u="none" strike="noStrike">
                          <a:solidFill>
                            <a:schemeClr val="tx2"/>
                          </a:solidFill>
                          <a:latin typeface="Times New Roman"/>
                        </a:rPr>
                        <a:t>46.2</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ar-SA" sz="1100" b="0" i="0" u="none" strike="noStrike">
                          <a:solidFill>
                            <a:schemeClr val="tx2"/>
                          </a:solidFill>
                          <a:latin typeface="Times New Roman"/>
                        </a:rPr>
                        <a:t>175.5</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ar-SA" sz="1100" b="0" i="0" u="none" strike="noStrike" dirty="0">
                          <a:solidFill>
                            <a:srgbClr val="FF0000"/>
                          </a:solidFill>
                          <a:latin typeface="Times New Roman"/>
                        </a:rPr>
                        <a:t>88.47</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ar-SA" sz="1100" b="0" i="0" u="none" strike="noStrike">
                          <a:solidFill>
                            <a:schemeClr val="tx2"/>
                          </a:solidFill>
                          <a:latin typeface="Times New Roman"/>
                        </a:rPr>
                        <a:t>±</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ar-SA" sz="1100" b="0" i="0" u="none" strike="noStrike" dirty="0">
                          <a:solidFill>
                            <a:schemeClr val="tx2"/>
                          </a:solidFill>
                          <a:latin typeface="Times New Roman"/>
                        </a:rPr>
                        <a:t>48.63</a:t>
                      </a: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ar-SA" sz="1100" b="0" i="0" u="none" strike="noStrike">
                        <a:latin typeface="Times New Roman"/>
                      </a:endParaRPr>
                    </a:p>
                  </a:txBody>
                  <a:tcPr marL="9077" marR="9077" marT="9077" marB="0" anchor="ctr">
                    <a:lnL>
                      <a:noFill/>
                    </a:lnL>
                    <a:lnR>
                      <a:noFill/>
                    </a:lnR>
                    <a:lnT w="12700" cap="flat" cmpd="sng" algn="ctr">
                      <a:solidFill>
                        <a:srgbClr val="000000"/>
                      </a:solidFill>
                      <a:prstDash val="solid"/>
                      <a:round/>
                      <a:headEnd type="none" w="med" len="med"/>
                      <a:tailEnd type="none" w="med" len="med"/>
                    </a:lnT>
                    <a:lnB>
                      <a:noFill/>
                    </a:lnB>
                  </a:tcPr>
                </a:tc>
              </a:tr>
              <a:tr h="471338">
                <a:tc>
                  <a:txBody>
                    <a:bodyPr/>
                    <a:lstStyle/>
                    <a:p>
                      <a:pPr algn="l" rtl="0" fontAlgn="ctr"/>
                      <a:r>
                        <a:rPr lang="en-US" sz="1100" b="0" i="1" u="none" strike="noStrike" dirty="0" err="1">
                          <a:solidFill>
                            <a:schemeClr val="tx2"/>
                          </a:solidFill>
                          <a:latin typeface="Times New Roman"/>
                        </a:rPr>
                        <a:t>Lithognathus</a:t>
                      </a:r>
                      <a:r>
                        <a:rPr lang="en-US" sz="1100" b="0" i="1" u="none" strike="noStrike" dirty="0">
                          <a:solidFill>
                            <a:schemeClr val="tx2"/>
                          </a:solidFill>
                          <a:latin typeface="Times New Roman"/>
                        </a:rPr>
                        <a:t> </a:t>
                      </a:r>
                      <a:r>
                        <a:rPr lang="en-US" sz="1100" b="0" i="1" u="none" strike="noStrike" dirty="0" err="1">
                          <a:solidFill>
                            <a:schemeClr val="tx2"/>
                          </a:solidFill>
                          <a:latin typeface="Times New Roman"/>
                        </a:rPr>
                        <a:t>mormyrus</a:t>
                      </a:r>
                      <a:endParaRPr lang="en-US" sz="1100" b="0" i="1" u="none" strike="noStrike" dirty="0">
                        <a:solidFill>
                          <a:schemeClr val="tx2"/>
                        </a:solidFill>
                        <a:latin typeface="Times New Roman"/>
                      </a:endParaRP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8</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18.0</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21.5</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19.75</a:t>
                      </a:r>
                    </a:p>
                  </a:txBody>
                  <a:tcPr marL="9077" marR="9077" marT="9077" marB="0" anchor="ctr">
                    <a:lnL>
                      <a:noFill/>
                    </a:lnL>
                    <a:lnR>
                      <a:noFill/>
                    </a:lnR>
                    <a:lnT>
                      <a:noFill/>
                    </a:lnT>
                    <a:lnB>
                      <a:noFill/>
                    </a:lnB>
                  </a:tcPr>
                </a:tc>
                <a:tc>
                  <a:txBody>
                    <a:bodyPr/>
                    <a:lstStyle/>
                    <a:p>
                      <a:pPr algn="ctr" fontAlgn="ctr"/>
                      <a:r>
                        <a:rPr lang="ar-SA" sz="1100" b="0" i="0" u="none" strike="noStrike" dirty="0">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1.28</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66.9</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dirty="0">
                          <a:solidFill>
                            <a:schemeClr val="tx2"/>
                          </a:solidFill>
                          <a:latin typeface="Times New Roman"/>
                        </a:rPr>
                        <a:t>120.6</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93.06</a:t>
                      </a:r>
                    </a:p>
                  </a:txBody>
                  <a:tcPr marL="9077" marR="9077" marT="9077" marB="0" anchor="ctr">
                    <a:lnL>
                      <a:noFill/>
                    </a:lnL>
                    <a:lnR>
                      <a:noFill/>
                    </a:lnR>
                    <a:lnT>
                      <a:noFill/>
                    </a:lnT>
                    <a:lnB>
                      <a:noFill/>
                    </a:lnB>
                  </a:tcPr>
                </a:tc>
                <a:tc>
                  <a:txBody>
                    <a:bodyPr/>
                    <a:lstStyle/>
                    <a:p>
                      <a:pPr algn="ctr" fontAlgn="ctr"/>
                      <a:r>
                        <a:rPr lang="ar-SA" sz="1100" b="0" i="0" u="none" strike="noStrike" dirty="0">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dirty="0">
                          <a:solidFill>
                            <a:schemeClr val="tx2"/>
                          </a:solidFill>
                          <a:latin typeface="Times New Roman"/>
                        </a:rPr>
                        <a:t>18.24</a:t>
                      </a:r>
                    </a:p>
                  </a:txBody>
                  <a:tcPr marL="9077" marR="9077" marT="9077" marB="0" anchor="ctr">
                    <a:lnL>
                      <a:noFill/>
                    </a:lnL>
                    <a:lnR>
                      <a:noFill/>
                    </a:lnR>
                    <a:lnT>
                      <a:noFill/>
                    </a:lnT>
                    <a:lnB>
                      <a:noFill/>
                    </a:lnB>
                  </a:tcPr>
                </a:tc>
                <a:tc>
                  <a:txBody>
                    <a:bodyPr/>
                    <a:lstStyle/>
                    <a:p>
                      <a:pPr algn="ctr" fontAlgn="ctr"/>
                      <a:endParaRPr lang="ar-SA" sz="1100" b="0" i="0" u="none" strike="noStrike" dirty="0">
                        <a:latin typeface="Times New Roman"/>
                      </a:endParaRPr>
                    </a:p>
                  </a:txBody>
                  <a:tcPr marL="9077" marR="9077" marT="9077" marB="0" anchor="ctr">
                    <a:lnL>
                      <a:noFill/>
                    </a:lnL>
                    <a:lnR>
                      <a:noFill/>
                    </a:lnR>
                    <a:lnT>
                      <a:noFill/>
                    </a:lnT>
                    <a:lnB>
                      <a:noFill/>
                    </a:lnB>
                  </a:tcPr>
                </a:tc>
              </a:tr>
              <a:tr h="471338">
                <a:tc>
                  <a:txBody>
                    <a:bodyPr/>
                    <a:lstStyle/>
                    <a:p>
                      <a:pPr algn="l" rtl="0" fontAlgn="ctr"/>
                      <a:r>
                        <a:rPr lang="en-US" sz="1100" b="0" i="1" u="none" strike="noStrike" dirty="0" err="1">
                          <a:solidFill>
                            <a:schemeClr val="tx2"/>
                          </a:solidFill>
                          <a:latin typeface="Times New Roman"/>
                        </a:rPr>
                        <a:t>Mullus</a:t>
                      </a:r>
                      <a:r>
                        <a:rPr lang="en-US" sz="1100" b="0" i="1" u="none" strike="noStrike" dirty="0">
                          <a:solidFill>
                            <a:schemeClr val="tx2"/>
                          </a:solidFill>
                          <a:latin typeface="Times New Roman"/>
                        </a:rPr>
                        <a:t> </a:t>
                      </a:r>
                      <a:r>
                        <a:rPr lang="en-US" sz="1100" b="0" i="1" u="none" strike="noStrike" dirty="0" err="1">
                          <a:solidFill>
                            <a:schemeClr val="tx2"/>
                          </a:solidFill>
                          <a:latin typeface="Times New Roman"/>
                        </a:rPr>
                        <a:t>barbatus</a:t>
                      </a:r>
                      <a:endParaRPr lang="en-US" sz="1100" b="0" i="1" u="none" strike="noStrike" dirty="0">
                        <a:solidFill>
                          <a:schemeClr val="tx2"/>
                        </a:solidFill>
                        <a:latin typeface="Times New Roman"/>
                      </a:endParaRP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7</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14.5</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18.0</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16.36</a:t>
                      </a: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1.38</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22.3</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44.3</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32.16</a:t>
                      </a:r>
                    </a:p>
                  </a:txBody>
                  <a:tcPr marL="9077" marR="9077" marT="9077" marB="0" anchor="ctr">
                    <a:lnL>
                      <a:noFill/>
                    </a:lnL>
                    <a:lnR>
                      <a:noFill/>
                    </a:lnR>
                    <a:lnT>
                      <a:noFill/>
                    </a:lnT>
                    <a:lnB>
                      <a:noFill/>
                    </a:lnB>
                  </a:tcPr>
                </a:tc>
                <a:tc>
                  <a:txBody>
                    <a:bodyPr/>
                    <a:lstStyle/>
                    <a:p>
                      <a:pPr algn="ctr" fontAlgn="ctr"/>
                      <a:r>
                        <a:rPr lang="ar-SA" sz="1100" b="0" i="0" u="none" strike="noStrike" dirty="0">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dirty="0">
                          <a:solidFill>
                            <a:schemeClr val="tx2"/>
                          </a:solidFill>
                          <a:latin typeface="Times New Roman"/>
                        </a:rPr>
                        <a:t>8.07</a:t>
                      </a:r>
                    </a:p>
                  </a:txBody>
                  <a:tcPr marL="9077" marR="9077" marT="9077" marB="0" anchor="ctr">
                    <a:lnL>
                      <a:noFill/>
                    </a:lnL>
                    <a:lnR>
                      <a:noFill/>
                    </a:lnR>
                    <a:lnT>
                      <a:noFill/>
                    </a:lnT>
                    <a:lnB>
                      <a:noFill/>
                    </a:lnB>
                  </a:tcPr>
                </a:tc>
                <a:tc>
                  <a:txBody>
                    <a:bodyPr/>
                    <a:lstStyle/>
                    <a:p>
                      <a:pPr algn="ctr" fontAlgn="ctr"/>
                      <a:endParaRPr lang="ar-SA" sz="1100" b="0" i="0" u="none" strike="noStrike">
                        <a:latin typeface="Times New Roman"/>
                      </a:endParaRPr>
                    </a:p>
                  </a:txBody>
                  <a:tcPr marL="9077" marR="9077" marT="9077" marB="0" anchor="ctr">
                    <a:lnL>
                      <a:noFill/>
                    </a:lnL>
                    <a:lnR>
                      <a:noFill/>
                    </a:lnR>
                    <a:lnT>
                      <a:noFill/>
                    </a:lnT>
                    <a:lnB>
                      <a:noFill/>
                    </a:lnB>
                  </a:tcPr>
                </a:tc>
              </a:tr>
              <a:tr h="471338">
                <a:tc>
                  <a:txBody>
                    <a:bodyPr/>
                    <a:lstStyle/>
                    <a:p>
                      <a:pPr algn="l" rtl="0" fontAlgn="ctr"/>
                      <a:r>
                        <a:rPr lang="en-US" sz="1100" b="0" i="1" u="none" strike="noStrike" dirty="0" err="1">
                          <a:solidFill>
                            <a:schemeClr val="tx2"/>
                          </a:solidFill>
                          <a:latin typeface="Times New Roman"/>
                        </a:rPr>
                        <a:t>Sardinella</a:t>
                      </a:r>
                      <a:r>
                        <a:rPr lang="en-US" sz="1100" b="0" i="1" u="none" strike="noStrike" dirty="0">
                          <a:solidFill>
                            <a:schemeClr val="tx2"/>
                          </a:solidFill>
                          <a:latin typeface="Times New Roman"/>
                        </a:rPr>
                        <a:t>  </a:t>
                      </a:r>
                      <a:r>
                        <a:rPr lang="en-US" sz="1100" b="0" i="1" u="none" strike="noStrike" dirty="0" err="1">
                          <a:solidFill>
                            <a:schemeClr val="tx2"/>
                          </a:solidFill>
                          <a:latin typeface="Times New Roman"/>
                        </a:rPr>
                        <a:t>aurita</a:t>
                      </a:r>
                      <a:endParaRPr lang="en-US" sz="1100" b="0" i="1" u="none" strike="noStrike" dirty="0">
                        <a:solidFill>
                          <a:schemeClr val="tx2"/>
                        </a:solidFill>
                        <a:latin typeface="Times New Roman"/>
                      </a:endParaRP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8</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18.5</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23.5</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20.13</a:t>
                      </a: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1.92</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69.8</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164.0</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98.11</a:t>
                      </a:r>
                    </a:p>
                  </a:txBody>
                  <a:tcPr marL="9077" marR="9077" marT="9077" marB="0" anchor="ctr">
                    <a:lnL>
                      <a:noFill/>
                    </a:lnL>
                    <a:lnR>
                      <a:noFill/>
                    </a:lnR>
                    <a:lnT>
                      <a:noFill/>
                    </a:lnT>
                    <a:lnB>
                      <a:noFill/>
                    </a:lnB>
                  </a:tcPr>
                </a:tc>
                <a:tc>
                  <a:txBody>
                    <a:bodyPr/>
                    <a:lstStyle/>
                    <a:p>
                      <a:pPr algn="ctr" fontAlgn="ctr"/>
                      <a:r>
                        <a:rPr lang="ar-SA" sz="1100" b="0" i="0" u="none" strike="noStrike" dirty="0">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dirty="0">
                          <a:solidFill>
                            <a:schemeClr val="tx2"/>
                          </a:solidFill>
                          <a:latin typeface="Times New Roman"/>
                        </a:rPr>
                        <a:t>33.43</a:t>
                      </a:r>
                    </a:p>
                  </a:txBody>
                  <a:tcPr marL="9077" marR="9077" marT="9077" marB="0" anchor="ctr">
                    <a:lnL>
                      <a:noFill/>
                    </a:lnL>
                    <a:lnR>
                      <a:noFill/>
                    </a:lnR>
                    <a:lnT>
                      <a:noFill/>
                    </a:lnT>
                    <a:lnB>
                      <a:noFill/>
                    </a:lnB>
                  </a:tcPr>
                </a:tc>
                <a:tc>
                  <a:txBody>
                    <a:bodyPr/>
                    <a:lstStyle/>
                    <a:p>
                      <a:pPr algn="ctr" fontAlgn="ctr"/>
                      <a:endParaRPr lang="ar-SA" sz="1100" b="0" i="0" u="none" strike="noStrike">
                        <a:latin typeface="Times New Roman"/>
                      </a:endParaRPr>
                    </a:p>
                  </a:txBody>
                  <a:tcPr marL="9077" marR="9077" marT="9077" marB="0" anchor="ctr">
                    <a:lnL>
                      <a:noFill/>
                    </a:lnL>
                    <a:lnR>
                      <a:noFill/>
                    </a:lnR>
                    <a:lnT>
                      <a:noFill/>
                    </a:lnT>
                    <a:lnB>
                      <a:noFill/>
                    </a:lnB>
                  </a:tcPr>
                </a:tc>
              </a:tr>
              <a:tr h="471338">
                <a:tc>
                  <a:txBody>
                    <a:bodyPr/>
                    <a:lstStyle/>
                    <a:p>
                      <a:pPr algn="l" rtl="0" fontAlgn="ctr"/>
                      <a:r>
                        <a:rPr lang="en-US" sz="1100" b="0" i="1" u="none" strike="noStrike" dirty="0" err="1">
                          <a:solidFill>
                            <a:schemeClr val="tx2"/>
                          </a:solidFill>
                          <a:latin typeface="Times New Roman"/>
                        </a:rPr>
                        <a:t>Trachurus</a:t>
                      </a:r>
                      <a:r>
                        <a:rPr lang="en-US" sz="1100" b="0" i="1" u="none" strike="noStrike" dirty="0">
                          <a:solidFill>
                            <a:schemeClr val="tx2"/>
                          </a:solidFill>
                          <a:latin typeface="Times New Roman"/>
                        </a:rPr>
                        <a:t>  </a:t>
                      </a:r>
                      <a:r>
                        <a:rPr lang="en-US" sz="1100" b="0" i="1" u="none" strike="noStrike" dirty="0" err="1">
                          <a:solidFill>
                            <a:schemeClr val="tx2"/>
                          </a:solidFill>
                          <a:latin typeface="Times New Roman"/>
                        </a:rPr>
                        <a:t>mediterraneus</a:t>
                      </a:r>
                      <a:endParaRPr lang="en-US" sz="1100" b="0" i="1" u="none" strike="noStrike" dirty="0">
                        <a:solidFill>
                          <a:schemeClr val="tx2"/>
                        </a:solidFill>
                        <a:latin typeface="Times New Roman"/>
                      </a:endParaRP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7</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17.0</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28.0</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22.29</a:t>
                      </a: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4.30</a:t>
                      </a:r>
                    </a:p>
                  </a:txBody>
                  <a:tcPr marL="9077" marR="9077" marT="9077" marB="0" anchor="ctr">
                    <a:lnL>
                      <a:noFill/>
                    </a:lnL>
                    <a:lnR>
                      <a:noFill/>
                    </a:lnR>
                    <a:lnT>
                      <a:noFill/>
                    </a:lnT>
                    <a:lnB>
                      <a:noFill/>
                    </a:lnB>
                  </a:tcPr>
                </a:tc>
                <a:tc>
                  <a:txBody>
                    <a:bodyPr/>
                    <a:lstStyle/>
                    <a:p>
                      <a:pPr algn="ctr" fontAlgn="ctr"/>
                      <a:endParaRPr lang="ar-SA" sz="1100" b="0" i="0" u="none" strike="noStrike">
                        <a:solidFill>
                          <a:schemeClr val="tx2"/>
                        </a:solidFill>
                        <a:latin typeface="Times New Roman"/>
                      </a:endParaRPr>
                    </a:p>
                  </a:txBody>
                  <a:tcPr marL="9077" marR="9077" marT="9077" marB="0" anchor="ctr">
                    <a:lnL>
                      <a:noFill/>
                    </a:lnL>
                    <a:lnR>
                      <a:noFill/>
                    </a:lnR>
                    <a:lnT>
                      <a:noFill/>
                    </a:lnT>
                    <a:lnB>
                      <a:noFill/>
                    </a:lnB>
                  </a:tcPr>
                </a:tc>
                <a:tc>
                  <a:txBody>
                    <a:bodyPr/>
                    <a:lstStyle/>
                    <a:p>
                      <a:pPr algn="r" rtl="0" fontAlgn="ctr"/>
                      <a:r>
                        <a:rPr lang="ar-SA" sz="1100" b="0" i="0" u="none" strike="noStrike">
                          <a:solidFill>
                            <a:schemeClr val="tx2"/>
                          </a:solidFill>
                          <a:latin typeface="Times New Roman"/>
                        </a:rPr>
                        <a:t>42.5</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a:solidFill>
                            <a:schemeClr val="tx2"/>
                          </a:solidFill>
                          <a:latin typeface="Times New Roman"/>
                        </a:rPr>
                        <a:t>160.6</a:t>
                      </a:r>
                    </a:p>
                  </a:txBody>
                  <a:tcPr marL="9077" marR="9077" marT="9077" marB="0" anchor="ctr">
                    <a:lnL>
                      <a:noFill/>
                    </a:lnL>
                    <a:lnR>
                      <a:noFill/>
                    </a:lnR>
                    <a:lnT>
                      <a:noFill/>
                    </a:lnT>
                    <a:lnB>
                      <a:noFill/>
                    </a:lnB>
                  </a:tcPr>
                </a:tc>
                <a:tc>
                  <a:txBody>
                    <a:bodyPr/>
                    <a:lstStyle/>
                    <a:p>
                      <a:pPr algn="r" rtl="0" fontAlgn="ctr"/>
                      <a:r>
                        <a:rPr lang="ar-SA" sz="1100" b="0" i="0" u="none" strike="noStrike" dirty="0">
                          <a:solidFill>
                            <a:srgbClr val="FF0000"/>
                          </a:solidFill>
                          <a:latin typeface="Times New Roman"/>
                        </a:rPr>
                        <a:t>92.40</a:t>
                      </a:r>
                    </a:p>
                  </a:txBody>
                  <a:tcPr marL="9077" marR="9077" marT="9077" marB="0" anchor="ctr">
                    <a:lnL>
                      <a:noFill/>
                    </a:lnL>
                    <a:lnR>
                      <a:noFill/>
                    </a:lnR>
                    <a:lnT>
                      <a:noFill/>
                    </a:lnT>
                    <a:lnB>
                      <a:noFill/>
                    </a:lnB>
                  </a:tcPr>
                </a:tc>
                <a:tc>
                  <a:txBody>
                    <a:bodyPr/>
                    <a:lstStyle/>
                    <a:p>
                      <a:pPr algn="ctr" fontAlgn="ctr"/>
                      <a:r>
                        <a:rPr lang="ar-SA" sz="1100" b="0" i="0" u="none" strike="noStrike">
                          <a:solidFill>
                            <a:schemeClr val="tx2"/>
                          </a:solidFill>
                          <a:latin typeface="Times New Roman"/>
                        </a:rPr>
                        <a:t>±</a:t>
                      </a:r>
                    </a:p>
                  </a:txBody>
                  <a:tcPr marL="9077" marR="9077" marT="9077" marB="0" anchor="ctr">
                    <a:lnL>
                      <a:noFill/>
                    </a:lnL>
                    <a:lnR>
                      <a:noFill/>
                    </a:lnR>
                    <a:lnT>
                      <a:noFill/>
                    </a:lnT>
                    <a:lnB>
                      <a:noFill/>
                    </a:lnB>
                  </a:tcPr>
                </a:tc>
                <a:tc>
                  <a:txBody>
                    <a:bodyPr/>
                    <a:lstStyle/>
                    <a:p>
                      <a:pPr algn="l" rtl="0" fontAlgn="ctr"/>
                      <a:r>
                        <a:rPr lang="ar-SA" sz="1100" b="0" i="0" u="none" strike="noStrike" dirty="0">
                          <a:solidFill>
                            <a:schemeClr val="tx2"/>
                          </a:solidFill>
                          <a:latin typeface="Times New Roman"/>
                        </a:rPr>
                        <a:t>44.97</a:t>
                      </a:r>
                    </a:p>
                  </a:txBody>
                  <a:tcPr marL="9077" marR="9077" marT="9077" marB="0" anchor="ctr">
                    <a:lnL>
                      <a:noFill/>
                    </a:lnL>
                    <a:lnR>
                      <a:noFill/>
                    </a:lnR>
                    <a:lnT>
                      <a:noFill/>
                    </a:lnT>
                    <a:lnB>
                      <a:noFill/>
                    </a:lnB>
                  </a:tcPr>
                </a:tc>
                <a:tc>
                  <a:txBody>
                    <a:bodyPr/>
                    <a:lstStyle/>
                    <a:p>
                      <a:pPr algn="ctr" fontAlgn="ctr"/>
                      <a:endParaRPr lang="ar-SA" sz="1100" b="0" i="0" u="none" strike="noStrike">
                        <a:latin typeface="Times New Roman"/>
                      </a:endParaRPr>
                    </a:p>
                  </a:txBody>
                  <a:tcPr marL="9077" marR="9077" marT="9077" marB="0" anchor="ctr">
                    <a:lnL>
                      <a:noFill/>
                    </a:lnL>
                    <a:lnR>
                      <a:noFill/>
                    </a:lnR>
                    <a:lnT>
                      <a:noFill/>
                    </a:lnT>
                    <a:lnB>
                      <a:noFill/>
                    </a:lnB>
                  </a:tcPr>
                </a:tc>
              </a:tr>
              <a:tr h="471338">
                <a:tc>
                  <a:txBody>
                    <a:bodyPr/>
                    <a:lstStyle/>
                    <a:p>
                      <a:pPr algn="l" rtl="0" fontAlgn="ctr"/>
                      <a:r>
                        <a:rPr lang="en-US" sz="1100" b="0" i="1" u="none" strike="noStrike" dirty="0" err="1">
                          <a:solidFill>
                            <a:schemeClr val="tx2"/>
                          </a:solidFill>
                          <a:latin typeface="Times New Roman"/>
                        </a:rPr>
                        <a:t>Thunnus</a:t>
                      </a:r>
                      <a:r>
                        <a:rPr lang="en-US" sz="1100" b="0" i="1" u="none" strike="noStrike" dirty="0">
                          <a:solidFill>
                            <a:schemeClr val="tx2"/>
                          </a:solidFill>
                          <a:latin typeface="Times New Roman"/>
                        </a:rPr>
                        <a:t> </a:t>
                      </a:r>
                      <a:r>
                        <a:rPr lang="en-US" sz="1100" b="0" i="1" u="none" strike="noStrike" dirty="0" err="1">
                          <a:solidFill>
                            <a:schemeClr val="tx2"/>
                          </a:solidFill>
                          <a:latin typeface="Times New Roman"/>
                        </a:rPr>
                        <a:t>thynnus</a:t>
                      </a:r>
                      <a:endParaRPr lang="en-US" sz="1100" b="0" i="1" u="none" strike="noStrike" dirty="0">
                        <a:solidFill>
                          <a:schemeClr val="tx2"/>
                        </a:solidFill>
                        <a:latin typeface="Times New Roman"/>
                      </a:endParaRP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ar-SA" sz="1100" b="0" i="0" u="none" strike="noStrike">
                          <a:solidFill>
                            <a:schemeClr val="tx2"/>
                          </a:solidFill>
                          <a:latin typeface="Times New Roman"/>
                        </a:rPr>
                        <a:t>6</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ar-SA" sz="1100" b="0" i="0" u="none" strike="noStrike">
                          <a:solidFill>
                            <a:schemeClr val="tx2"/>
                          </a:solidFill>
                          <a:latin typeface="Times New Roman"/>
                        </a:rPr>
                        <a:t> </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ar-SA" sz="1100" b="0" i="0" u="none" strike="noStrike">
                          <a:solidFill>
                            <a:schemeClr val="tx2"/>
                          </a:solidFill>
                          <a:latin typeface="Times New Roman"/>
                        </a:rPr>
                        <a:t>13.5</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ar-SA" sz="1100" b="0" i="0" u="none" strike="noStrike">
                          <a:solidFill>
                            <a:schemeClr val="tx2"/>
                          </a:solidFill>
                          <a:latin typeface="Times New Roman"/>
                        </a:rPr>
                        <a:t>32.0</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ar-SA" sz="1100" b="0" i="0" u="none" strike="noStrike" dirty="0">
                          <a:solidFill>
                            <a:srgbClr val="FF0000"/>
                          </a:solidFill>
                          <a:latin typeface="Times New Roman"/>
                        </a:rPr>
                        <a:t>23.25</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ar-SA" sz="1100" b="0" i="0" u="none" strike="noStrike">
                          <a:solidFill>
                            <a:schemeClr val="tx2"/>
                          </a:solidFill>
                          <a:latin typeface="Times New Roman"/>
                        </a:rPr>
                        <a:t>±</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ar-SA" sz="1100" b="0" i="0" u="none" strike="noStrike">
                          <a:solidFill>
                            <a:schemeClr val="tx2"/>
                          </a:solidFill>
                          <a:latin typeface="Times New Roman"/>
                        </a:rPr>
                        <a:t>8.43</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ar-SA" sz="1100" b="0" i="0" u="none" strike="noStrike">
                          <a:solidFill>
                            <a:schemeClr val="tx2"/>
                          </a:solidFill>
                          <a:latin typeface="Times New Roman"/>
                        </a:rPr>
                        <a:t> </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ar-SA" sz="1100" b="0" i="0" u="none" strike="noStrike">
                          <a:solidFill>
                            <a:schemeClr val="tx2"/>
                          </a:solidFill>
                          <a:latin typeface="Times New Roman"/>
                        </a:rPr>
                        <a:t>24.7</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ar-SA" sz="1100" b="0" i="0" u="none" strike="noStrike">
                          <a:solidFill>
                            <a:schemeClr val="tx2"/>
                          </a:solidFill>
                          <a:latin typeface="Times New Roman"/>
                        </a:rPr>
                        <a:t>-</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ar-SA" sz="1100" b="0" i="0" u="none" strike="noStrike">
                          <a:solidFill>
                            <a:schemeClr val="tx2"/>
                          </a:solidFill>
                          <a:latin typeface="Times New Roman"/>
                        </a:rPr>
                        <a:t>418.5</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ar-SA" sz="1100" b="0" i="0" u="none" strike="noStrike" dirty="0">
                          <a:solidFill>
                            <a:srgbClr val="FF0000"/>
                          </a:solidFill>
                          <a:latin typeface="Times New Roman"/>
                        </a:rPr>
                        <a:t>209.70</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ar-SA" sz="1100" b="0" i="0" u="none" strike="noStrike" dirty="0">
                          <a:solidFill>
                            <a:schemeClr val="tx2"/>
                          </a:solidFill>
                          <a:latin typeface="Times New Roman"/>
                        </a:rPr>
                        <a:t>±</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ar-SA" sz="1100" b="0" i="0" u="none" strike="noStrike" dirty="0">
                          <a:solidFill>
                            <a:schemeClr val="tx2"/>
                          </a:solidFill>
                          <a:latin typeface="Times New Roman"/>
                        </a:rPr>
                        <a:t>184.49</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ar-SA" sz="1100" b="0" i="0" u="none" strike="noStrike" dirty="0">
                          <a:latin typeface="Times New Roman"/>
                        </a:rPr>
                        <a:t> </a:t>
                      </a:r>
                    </a:p>
                  </a:txBody>
                  <a:tcPr marL="9077" marR="9077" marT="9077"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714356"/>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r>
              <a:rPr lang="ar-SA" sz="3200" b="1" dirty="0" smtClean="0"/>
              <a:t>المواد وطرق العمل</a:t>
            </a:r>
            <a:endParaRPr lang="ar-SA" sz="3200" dirty="0"/>
          </a:p>
        </p:txBody>
      </p:sp>
      <p:sp>
        <p:nvSpPr>
          <p:cNvPr id="3" name="عنصر نائب للمحتوى 2"/>
          <p:cNvSpPr>
            <a:spLocks noGrp="1"/>
          </p:cNvSpPr>
          <p:nvPr>
            <p:ph idx="1"/>
          </p:nvPr>
        </p:nvSpPr>
        <p:spPr>
          <a:xfrm>
            <a:off x="0" y="500042"/>
            <a:ext cx="9501222" cy="71438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40000" lnSpcReduction="20000"/>
          </a:bodyPr>
          <a:lstStyle/>
          <a:p>
            <a:pPr algn="just">
              <a:buNone/>
            </a:pPr>
            <a:r>
              <a:rPr lang="ar-SA" dirty="0" smtClean="0"/>
              <a:t>		</a:t>
            </a:r>
            <a:r>
              <a:rPr lang="ar-SA" sz="6400" dirty="0" smtClean="0"/>
              <a:t>تم </a:t>
            </a:r>
            <a:r>
              <a:rPr lang="ar-SA" sz="6400" dirty="0" smtClean="0">
                <a:solidFill>
                  <a:schemeClr val="tx2">
                    <a:lumMod val="75000"/>
                  </a:schemeClr>
                </a:solidFill>
              </a:rPr>
              <a:t>الحصول على عينات الأسماك وهى طازجة ، وبمعدل عشر عينات من كل نوع من الصيادين المحليين بميناء </a:t>
            </a:r>
            <a:r>
              <a:rPr lang="ar-SA" sz="6400" dirty="0" err="1" smtClean="0">
                <a:solidFill>
                  <a:schemeClr val="tx2">
                    <a:lumMod val="75000"/>
                  </a:schemeClr>
                </a:solidFill>
              </a:rPr>
              <a:t>زليتن</a:t>
            </a:r>
            <a:r>
              <a:rPr lang="ar-SA" sz="6400" dirty="0" smtClean="0">
                <a:solidFill>
                  <a:schemeClr val="tx2">
                    <a:lumMod val="75000"/>
                  </a:schemeClr>
                </a:solidFill>
              </a:rPr>
              <a:t> البحري، ووضعت في صندوق ثلج ثم أخذت مباشرة إلى المعمل, وعند تجهيز العينات للتحليل , تم قياس طولها إلى أقرب ملليمتر , ووزنها بميزان كهربائي إلى أقرب جرام .وبعد ذلك تم  تشريحها، ثم أخذت عينـات يتـراوح وزنهـا من 1 - 2 جم من أنسجة الكبد , الخياشيم ،العضلات الظهرية </a:t>
            </a:r>
            <a:r>
              <a:rPr lang="ar-SA" sz="6400" dirty="0" err="1" smtClean="0">
                <a:solidFill>
                  <a:schemeClr val="tx2">
                    <a:lumMod val="75000"/>
                  </a:schemeClr>
                </a:solidFill>
              </a:rPr>
              <a:t>والمناسل</a:t>
            </a:r>
            <a:r>
              <a:rPr lang="ar-SA" sz="6400" dirty="0" smtClean="0">
                <a:solidFill>
                  <a:schemeClr val="tx2">
                    <a:lumMod val="75000"/>
                  </a:schemeClr>
                </a:solidFill>
              </a:rPr>
              <a:t>، ووضعت في دوارق زجاجية معلومة الوزن تمهيدا لهضمها، وبعد ذلك تم وضع العينات في فرن تجفيف </a:t>
            </a:r>
            <a:r>
              <a:rPr lang="ar-SA" sz="6400" dirty="0" err="1" smtClean="0">
                <a:solidFill>
                  <a:schemeClr val="tx2">
                    <a:lumMod val="75000"/>
                  </a:schemeClr>
                </a:solidFill>
              </a:rPr>
              <a:t>كهربائى</a:t>
            </a:r>
            <a:r>
              <a:rPr lang="ar-SA" sz="6400" dirty="0" smtClean="0">
                <a:solidFill>
                  <a:schemeClr val="tx2">
                    <a:lumMod val="75000"/>
                  </a:schemeClr>
                </a:solidFill>
              </a:rPr>
              <a:t> عند درجة حرارة 105 درجة مئوية لمدة 24 ساعة ، ثم وزنت لمعرفة الوزن الجاف لكل عينه، وبعد ذلك تم هضم العينات بإضافة حوالي 5مللى من حمض </a:t>
            </a:r>
            <a:r>
              <a:rPr lang="ar-SA" sz="6400" dirty="0" err="1" smtClean="0">
                <a:solidFill>
                  <a:schemeClr val="tx2">
                    <a:lumMod val="75000"/>
                  </a:schemeClr>
                </a:solidFill>
              </a:rPr>
              <a:t>النيتريك</a:t>
            </a:r>
            <a:r>
              <a:rPr lang="ar-SA" sz="6400" dirty="0" smtClean="0">
                <a:solidFill>
                  <a:schemeClr val="tx2">
                    <a:lumMod val="75000"/>
                  </a:schemeClr>
                </a:solidFill>
              </a:rPr>
              <a:t> بتركيز65% إلى كل عينة وتركت في درجة حرارة الغرفة، وبعد 3 ساعات أضيف إلى كل عينة حوالي 5 مللي من حمض </a:t>
            </a:r>
            <a:r>
              <a:rPr lang="ar-SA" sz="6400" dirty="0" err="1" smtClean="0">
                <a:solidFill>
                  <a:schemeClr val="tx2">
                    <a:lumMod val="75000"/>
                  </a:schemeClr>
                </a:solidFill>
              </a:rPr>
              <a:t>الهيبوكلوريك</a:t>
            </a:r>
            <a:r>
              <a:rPr lang="en-US" sz="6400" dirty="0" smtClean="0">
                <a:solidFill>
                  <a:schemeClr val="tx2">
                    <a:lumMod val="75000"/>
                  </a:schemeClr>
                </a:solidFill>
              </a:rPr>
              <a:t>( HClO4)</a:t>
            </a:r>
            <a:r>
              <a:rPr lang="ar-SA" sz="6400" dirty="0" smtClean="0">
                <a:solidFill>
                  <a:schemeClr val="tx2">
                    <a:lumMod val="75000"/>
                  </a:schemeClr>
                </a:solidFill>
              </a:rPr>
              <a:t>  بتركيز 70%</a:t>
            </a:r>
            <a:r>
              <a:rPr lang="en-US" sz="6400" dirty="0" smtClean="0">
                <a:solidFill>
                  <a:schemeClr val="tx2">
                    <a:lumMod val="75000"/>
                  </a:schemeClr>
                </a:solidFill>
              </a:rPr>
              <a:t>  </a:t>
            </a:r>
            <a:r>
              <a:rPr lang="ar-SA" sz="6400" dirty="0" smtClean="0">
                <a:solidFill>
                  <a:schemeClr val="tx2">
                    <a:lumMod val="75000"/>
                  </a:schemeClr>
                </a:solidFill>
              </a:rPr>
              <a:t>، ثم استكمل الهضم على حمام رملي حتى أصبح المحلول رائق تماما ، ثم رشح المحلول في دورق حجمي سعة 25 مللي وأكمل للعلامة بواسطة ماء مقطر، ثم وضع المحلول في أنبوب اختبار، وحفظت العينات المهضومة في الثلاجة إلى حين قياس تركيز العناصر الثقيلة في كل عينة، حيث تمت الاستعانة بمركز الرقابة عن جودة الأغذية بمدينة الخمس في قياس تركيز العناصر الثقيلة لكل عينه بواسطة جهاز </a:t>
            </a:r>
            <a:r>
              <a:rPr lang="ar-SA" sz="6400" dirty="0" err="1" smtClean="0">
                <a:solidFill>
                  <a:schemeClr val="tx2">
                    <a:lumMod val="75000"/>
                  </a:schemeClr>
                </a:solidFill>
              </a:rPr>
              <a:t>مطياف</a:t>
            </a:r>
            <a:r>
              <a:rPr lang="ar-SA" sz="6400" dirty="0" smtClean="0">
                <a:solidFill>
                  <a:schemeClr val="tx2">
                    <a:lumMod val="75000"/>
                  </a:schemeClr>
                </a:solidFill>
              </a:rPr>
              <a:t> الامتصاص الذري</a:t>
            </a:r>
            <a:r>
              <a:rPr lang="en-US" sz="6400" dirty="0" smtClean="0">
                <a:solidFill>
                  <a:schemeClr val="tx2">
                    <a:lumMod val="75000"/>
                  </a:schemeClr>
                </a:solidFill>
              </a:rPr>
              <a:t> (Atomic Absorption Spectrophotometer- NOV AA 400)</a:t>
            </a:r>
            <a:r>
              <a:rPr lang="ar-SA" sz="6400" dirty="0" smtClean="0">
                <a:solidFill>
                  <a:schemeClr val="tx2">
                    <a:lumMod val="75000"/>
                  </a:schemeClr>
                </a:solidFill>
              </a:rPr>
              <a:t>.</a:t>
            </a:r>
            <a:r>
              <a:rPr lang="en-US" sz="6400" dirty="0" smtClean="0">
                <a:solidFill>
                  <a:schemeClr val="tx2">
                    <a:lumMod val="75000"/>
                  </a:schemeClr>
                </a:solidFill>
              </a:rPr>
              <a:t>(</a:t>
            </a:r>
            <a:r>
              <a:rPr lang="en-US" sz="6400" dirty="0" err="1" smtClean="0">
                <a:solidFill>
                  <a:schemeClr val="tx2">
                    <a:lumMod val="75000"/>
                  </a:schemeClr>
                </a:solidFill>
              </a:rPr>
              <a:t>Dheina</a:t>
            </a:r>
            <a:r>
              <a:rPr lang="en-US" sz="6400" dirty="0" smtClean="0">
                <a:solidFill>
                  <a:schemeClr val="tx2">
                    <a:lumMod val="75000"/>
                  </a:schemeClr>
                </a:solidFill>
              </a:rPr>
              <a:t>, 2007)</a:t>
            </a:r>
            <a:r>
              <a:rPr lang="ar-SA" sz="6400" dirty="0" smtClean="0">
                <a:solidFill>
                  <a:schemeClr val="tx2">
                    <a:lumMod val="75000"/>
                  </a:schemeClr>
                </a:solidFill>
              </a:rPr>
              <a:t>.</a:t>
            </a:r>
            <a:endParaRPr lang="en-US" sz="6400" dirty="0" smtClean="0">
              <a:solidFill>
                <a:schemeClr val="tx2">
                  <a:lumMod val="75000"/>
                </a:schemeClr>
              </a:solidFill>
            </a:endParaRPr>
          </a:p>
          <a:p>
            <a:r>
              <a:rPr lang="ar-SA" sz="6400" b="1" dirty="0" smtClean="0">
                <a:solidFill>
                  <a:srgbClr val="00B050"/>
                </a:solidFill>
              </a:rPr>
              <a:t>     ملحوظة:  </a:t>
            </a:r>
            <a:r>
              <a:rPr lang="ar-SA" sz="6400" dirty="0" smtClean="0">
                <a:solidFill>
                  <a:srgbClr val="FF0000"/>
                </a:solidFill>
              </a:rPr>
              <a:t>جميع الأواني الزجاجية المستخدمة في هذه الدراسة تم غسلها قبل استخدامها في محلول 10%حمض </a:t>
            </a:r>
            <a:r>
              <a:rPr lang="ar-SA" sz="6400" dirty="0" err="1" smtClean="0">
                <a:solidFill>
                  <a:srgbClr val="FF0000"/>
                </a:solidFill>
              </a:rPr>
              <a:t>النيتريك</a:t>
            </a:r>
            <a:r>
              <a:rPr lang="ar-SA" sz="6400" dirty="0" smtClean="0">
                <a:solidFill>
                  <a:srgbClr val="FF0000"/>
                </a:solidFill>
              </a:rPr>
              <a:t> ثم غسلت بالماء المقطر ووضعت في فرن كهربائي لغرض التجفيف.</a:t>
            </a:r>
            <a:r>
              <a:rPr lang="ar-SA" sz="6400" dirty="0" smtClean="0"/>
              <a:t> </a:t>
            </a:r>
          </a:p>
          <a:p>
            <a:endParaRPr lang="ar-SA" sz="6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9144000" cy="6286544"/>
          </a:xfrm>
        </p:spPr>
        <p:txBody>
          <a:bodyPr>
            <a:normAutofit fontScale="77500" lnSpcReduction="20000"/>
          </a:bodyPr>
          <a:lstStyle/>
          <a:p>
            <a:r>
              <a:rPr lang="ar-SA" dirty="0" smtClean="0">
                <a:solidFill>
                  <a:srgbClr val="FF0000"/>
                </a:solidFill>
              </a:rPr>
              <a:t>وأوضحت الدراسة الحالية النتائج الآتية :</a:t>
            </a:r>
            <a:endParaRPr lang="en-US" dirty="0" smtClean="0">
              <a:solidFill>
                <a:srgbClr val="FF0000"/>
              </a:solidFill>
            </a:endParaRPr>
          </a:p>
          <a:p>
            <a:pPr lvl="0"/>
            <a:r>
              <a:rPr lang="ar-SA" dirty="0" smtClean="0"/>
              <a:t>وجود اختلافات معنوية بين مستويات تراكم العناصر الثقيلة في أنواع الأسماك وأنسجتها.</a:t>
            </a:r>
            <a:endParaRPr lang="en-US" dirty="0" smtClean="0"/>
          </a:p>
          <a:p>
            <a:pPr lvl="0"/>
            <a:r>
              <a:rPr lang="ar-SA" dirty="0" smtClean="0"/>
              <a:t>أخد تراكم العناصر المختلفة </a:t>
            </a:r>
            <a:r>
              <a:rPr lang="ar-SA" dirty="0" err="1" smtClean="0"/>
              <a:t>فى</a:t>
            </a:r>
            <a:r>
              <a:rPr lang="ar-SA" dirty="0" smtClean="0"/>
              <a:t> أنسجة الأسماك الترتيب الآتي :</a:t>
            </a:r>
            <a:endParaRPr lang="en-US" dirty="0" smtClean="0"/>
          </a:p>
          <a:p>
            <a:r>
              <a:rPr lang="ar-SA" dirty="0" smtClean="0">
                <a:solidFill>
                  <a:srgbClr val="FF0000"/>
                </a:solidFill>
              </a:rPr>
              <a:t>     الزنك</a:t>
            </a:r>
            <a:r>
              <a:rPr lang="en-US" dirty="0" smtClean="0">
                <a:solidFill>
                  <a:srgbClr val="FF0000"/>
                </a:solidFill>
              </a:rPr>
              <a:t>&lt;</a:t>
            </a:r>
            <a:r>
              <a:rPr lang="ar-SA" dirty="0" smtClean="0">
                <a:solidFill>
                  <a:srgbClr val="FF0000"/>
                </a:solidFill>
              </a:rPr>
              <a:t> النحاس</a:t>
            </a:r>
            <a:r>
              <a:rPr lang="en-US" dirty="0" smtClean="0">
                <a:solidFill>
                  <a:srgbClr val="FF0000"/>
                </a:solidFill>
              </a:rPr>
              <a:t>&lt;</a:t>
            </a:r>
            <a:r>
              <a:rPr lang="ar-SA" dirty="0" smtClean="0">
                <a:solidFill>
                  <a:srgbClr val="FF0000"/>
                </a:solidFill>
              </a:rPr>
              <a:t> الرصاص </a:t>
            </a:r>
            <a:r>
              <a:rPr lang="en-US" dirty="0" smtClean="0">
                <a:solidFill>
                  <a:srgbClr val="FF0000"/>
                </a:solidFill>
              </a:rPr>
              <a:t>&lt;</a:t>
            </a:r>
            <a:r>
              <a:rPr lang="ar-SA" dirty="0" err="1" smtClean="0">
                <a:solidFill>
                  <a:srgbClr val="FF0000"/>
                </a:solidFill>
              </a:rPr>
              <a:t>الزئبق</a:t>
            </a:r>
            <a:r>
              <a:rPr lang="en-US" dirty="0" smtClean="0">
                <a:solidFill>
                  <a:srgbClr val="FF0000"/>
                </a:solidFill>
              </a:rPr>
              <a:t>&lt;</a:t>
            </a:r>
            <a:r>
              <a:rPr lang="ar-SA" dirty="0" smtClean="0">
                <a:solidFill>
                  <a:srgbClr val="FF0000"/>
                </a:solidFill>
              </a:rPr>
              <a:t> </a:t>
            </a:r>
            <a:r>
              <a:rPr lang="ar-SA" dirty="0" err="1" smtClean="0">
                <a:solidFill>
                  <a:srgbClr val="FF0000"/>
                </a:solidFill>
              </a:rPr>
              <a:t>الكادميوم</a:t>
            </a:r>
            <a:r>
              <a:rPr lang="ar-SA" dirty="0" smtClean="0">
                <a:solidFill>
                  <a:srgbClr val="FF0000"/>
                </a:solidFill>
              </a:rPr>
              <a:t>.</a:t>
            </a:r>
            <a:endParaRPr lang="en-US" dirty="0" smtClean="0">
              <a:solidFill>
                <a:srgbClr val="FF0000"/>
              </a:solidFill>
            </a:endParaRPr>
          </a:p>
          <a:p>
            <a:pPr lvl="0"/>
            <a:r>
              <a:rPr lang="ar-SA" dirty="0" smtClean="0"/>
              <a:t>وجدت قيم التركيز الكلى للنحاس، الرصاص، </a:t>
            </a:r>
            <a:r>
              <a:rPr lang="ar-SA" dirty="0" err="1" smtClean="0"/>
              <a:t>الكادميوم</a:t>
            </a:r>
            <a:r>
              <a:rPr lang="ar-SA" dirty="0" smtClean="0"/>
              <a:t> </a:t>
            </a:r>
            <a:r>
              <a:rPr lang="ar-SA" dirty="0" err="1" smtClean="0"/>
              <a:t>والزئبق</a:t>
            </a:r>
            <a:r>
              <a:rPr lang="ar-SA" dirty="0" smtClean="0"/>
              <a:t> </a:t>
            </a:r>
            <a:r>
              <a:rPr lang="ar-SA" dirty="0" err="1" smtClean="0"/>
              <a:t>فى</a:t>
            </a:r>
            <a:r>
              <a:rPr lang="ar-SA" dirty="0" smtClean="0"/>
              <a:t> أعضاء الأسماك بالترتيب </a:t>
            </a:r>
            <a:r>
              <a:rPr lang="ar-SA" dirty="0" err="1" smtClean="0"/>
              <a:t>الاتى</a:t>
            </a:r>
            <a:r>
              <a:rPr lang="ar-SA" dirty="0" smtClean="0"/>
              <a:t>:  </a:t>
            </a:r>
            <a:r>
              <a:rPr lang="ar-SA" dirty="0" smtClean="0">
                <a:solidFill>
                  <a:srgbClr val="FF0000"/>
                </a:solidFill>
              </a:rPr>
              <a:t>الكبد</a:t>
            </a:r>
            <a:r>
              <a:rPr lang="en-US" dirty="0" smtClean="0">
                <a:solidFill>
                  <a:srgbClr val="FF0000"/>
                </a:solidFill>
              </a:rPr>
              <a:t>&lt;</a:t>
            </a:r>
            <a:r>
              <a:rPr lang="ar-SA" dirty="0" smtClean="0">
                <a:solidFill>
                  <a:srgbClr val="FF0000"/>
                </a:solidFill>
              </a:rPr>
              <a:t> الخياشيم </a:t>
            </a:r>
            <a:r>
              <a:rPr lang="en-US" dirty="0" smtClean="0">
                <a:solidFill>
                  <a:srgbClr val="FF0000"/>
                </a:solidFill>
              </a:rPr>
              <a:t>&lt;</a:t>
            </a:r>
            <a:r>
              <a:rPr lang="ar-SA" dirty="0" err="1" smtClean="0">
                <a:solidFill>
                  <a:srgbClr val="FF0000"/>
                </a:solidFill>
              </a:rPr>
              <a:t>المناسل</a:t>
            </a:r>
            <a:r>
              <a:rPr lang="ar-SA" dirty="0" smtClean="0">
                <a:solidFill>
                  <a:srgbClr val="FF0000"/>
                </a:solidFill>
              </a:rPr>
              <a:t> </a:t>
            </a:r>
            <a:r>
              <a:rPr lang="en-US" dirty="0" smtClean="0">
                <a:solidFill>
                  <a:srgbClr val="FF0000"/>
                </a:solidFill>
              </a:rPr>
              <a:t>&lt;</a:t>
            </a:r>
            <a:r>
              <a:rPr lang="ar-SA" dirty="0" smtClean="0">
                <a:solidFill>
                  <a:srgbClr val="FF0000"/>
                </a:solidFill>
              </a:rPr>
              <a:t>العضلات.    </a:t>
            </a:r>
            <a:r>
              <a:rPr lang="ar-SA" dirty="0" smtClean="0"/>
              <a:t>بينما أخد تتابع تركيز الزنك في الأعضاء الترتيب </a:t>
            </a:r>
            <a:r>
              <a:rPr lang="ar-SA" dirty="0" err="1" smtClean="0"/>
              <a:t>الاتى</a:t>
            </a:r>
            <a:r>
              <a:rPr lang="ar-SA" dirty="0" smtClean="0"/>
              <a:t> :   </a:t>
            </a:r>
            <a:r>
              <a:rPr lang="ar-SA" dirty="0" err="1" smtClean="0">
                <a:solidFill>
                  <a:srgbClr val="FF0000"/>
                </a:solidFill>
              </a:rPr>
              <a:t>المناسل</a:t>
            </a:r>
            <a:r>
              <a:rPr lang="en-US" dirty="0" smtClean="0">
                <a:solidFill>
                  <a:srgbClr val="FF0000"/>
                </a:solidFill>
              </a:rPr>
              <a:t>&lt;</a:t>
            </a:r>
            <a:r>
              <a:rPr lang="ar-SA" dirty="0" smtClean="0">
                <a:solidFill>
                  <a:srgbClr val="FF0000"/>
                </a:solidFill>
              </a:rPr>
              <a:t> الخياشيم</a:t>
            </a:r>
            <a:r>
              <a:rPr lang="en-US" dirty="0" smtClean="0">
                <a:solidFill>
                  <a:srgbClr val="FF0000"/>
                </a:solidFill>
              </a:rPr>
              <a:t>&lt;</a:t>
            </a:r>
            <a:r>
              <a:rPr lang="ar-SA" dirty="0" smtClean="0">
                <a:solidFill>
                  <a:srgbClr val="FF0000"/>
                </a:solidFill>
              </a:rPr>
              <a:t> الكبد </a:t>
            </a:r>
            <a:r>
              <a:rPr lang="en-US" dirty="0" smtClean="0">
                <a:solidFill>
                  <a:srgbClr val="FF0000"/>
                </a:solidFill>
              </a:rPr>
              <a:t>&lt;</a:t>
            </a:r>
            <a:r>
              <a:rPr lang="ar-SA" dirty="0" smtClean="0">
                <a:solidFill>
                  <a:srgbClr val="FF0000"/>
                </a:solidFill>
              </a:rPr>
              <a:t>العضلات .</a:t>
            </a:r>
            <a:endParaRPr lang="en-US" dirty="0" smtClean="0">
              <a:solidFill>
                <a:srgbClr val="FF0000"/>
              </a:solidFill>
            </a:endParaRPr>
          </a:p>
          <a:p>
            <a:pPr lvl="0"/>
            <a:r>
              <a:rPr lang="ar-SA" dirty="0" smtClean="0"/>
              <a:t>أحتوى كبد الأسماك على أعلى تركيز لمعظم العناصر </a:t>
            </a:r>
            <a:r>
              <a:rPr lang="ar-SA" dirty="0" err="1" smtClean="0"/>
              <a:t>المقاسة</a:t>
            </a:r>
            <a:r>
              <a:rPr lang="ar-SA" dirty="0" smtClean="0"/>
              <a:t> مما يعكس دور الكبد في عملية التخزين </a:t>
            </a:r>
            <a:r>
              <a:rPr lang="ar-SA" dirty="0" err="1" smtClean="0"/>
              <a:t>وازالة</a:t>
            </a:r>
            <a:r>
              <a:rPr lang="ar-SA" dirty="0" smtClean="0"/>
              <a:t> السمية .بينما احتوت العضلات على أقل التركيزات من هذه العناصر.</a:t>
            </a:r>
            <a:endParaRPr lang="en-US" dirty="0" smtClean="0"/>
          </a:p>
          <a:p>
            <a:pPr lvl="0"/>
            <a:r>
              <a:rPr lang="ar-SA" dirty="0" smtClean="0"/>
              <a:t>تمثل </a:t>
            </a:r>
            <a:r>
              <a:rPr lang="ar-SA" dirty="0" err="1" smtClean="0"/>
              <a:t>المناسل</a:t>
            </a:r>
            <a:r>
              <a:rPr lang="ar-SA" dirty="0" smtClean="0"/>
              <a:t> الموضع الرئيسي لتراكم الزنك في كل أنواع الأسماك .</a:t>
            </a:r>
            <a:endParaRPr lang="en-US" dirty="0" smtClean="0"/>
          </a:p>
          <a:p>
            <a:pPr lvl="0"/>
            <a:r>
              <a:rPr lang="ar-SA" dirty="0" smtClean="0"/>
              <a:t>كان مدى محتوى العناصر الثقيلة </a:t>
            </a:r>
            <a:r>
              <a:rPr lang="ar-SA" dirty="0" err="1" smtClean="0"/>
              <a:t>فى</a:t>
            </a:r>
            <a:r>
              <a:rPr lang="ar-SA" dirty="0" smtClean="0"/>
              <a:t> عينات الأسماك </a:t>
            </a:r>
            <a:r>
              <a:rPr lang="ar-SA" dirty="0" err="1" smtClean="0"/>
              <a:t>كالاتى</a:t>
            </a:r>
            <a:r>
              <a:rPr lang="ar-SA" dirty="0" smtClean="0"/>
              <a:t> :</a:t>
            </a:r>
            <a:endParaRPr lang="en-US" dirty="0" smtClean="0"/>
          </a:p>
          <a:p>
            <a:r>
              <a:rPr lang="ar-SA" dirty="0" smtClean="0"/>
              <a:t>نحاس : 0.152-1.894،     زنك : 3.907-41.492,   رصاص: 0.098-0.670    ،       </a:t>
            </a:r>
            <a:r>
              <a:rPr lang="ar-SA" dirty="0" err="1" smtClean="0"/>
              <a:t>كادميوم</a:t>
            </a:r>
            <a:r>
              <a:rPr lang="ar-SA" dirty="0" smtClean="0"/>
              <a:t> : 0.021-0.446    </a:t>
            </a:r>
            <a:r>
              <a:rPr lang="ar-SA" dirty="0" err="1" smtClean="0"/>
              <a:t>زئبق</a:t>
            </a:r>
            <a:r>
              <a:rPr lang="ar-SA" dirty="0" smtClean="0"/>
              <a:t>: 0.032-0.720  </a:t>
            </a:r>
            <a:r>
              <a:rPr lang="ar-SA" dirty="0" err="1" smtClean="0"/>
              <a:t>ميكروجرام</a:t>
            </a:r>
            <a:r>
              <a:rPr lang="ar-SA" dirty="0" smtClean="0"/>
              <a:t>/جم وزن رطب.</a:t>
            </a:r>
            <a:endParaRPr lang="en-US" dirty="0" smtClean="0"/>
          </a:p>
          <a:p>
            <a:r>
              <a:rPr lang="en-US" dirty="0" smtClean="0"/>
              <a:t> -</a:t>
            </a:r>
            <a:r>
              <a:rPr lang="ar-SA" dirty="0" smtClean="0"/>
              <a:t>احتوت سمكة السلطان إبراهيم على أعلى مستوى للنحاس والزنك </a:t>
            </a:r>
            <a:r>
              <a:rPr lang="ar-SA" dirty="0" err="1" smtClean="0"/>
              <a:t>والكادميوم</a:t>
            </a:r>
            <a:r>
              <a:rPr lang="ar-SA" dirty="0" smtClean="0"/>
              <a:t>  بينما وجد أعلى تراكم للرصاص </a:t>
            </a:r>
            <a:r>
              <a:rPr lang="ar-SA" dirty="0" err="1" smtClean="0"/>
              <a:t>والزئبق</a:t>
            </a:r>
            <a:r>
              <a:rPr lang="ar-SA" dirty="0" smtClean="0"/>
              <a:t> في سمكة التونة زرقاء الزعنفة.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858280" cy="6858000"/>
          </a:xfrm>
        </p:spPr>
        <p:txBody>
          <a:bodyPr>
            <a:normAutofit fontScale="55000" lnSpcReduction="20000"/>
          </a:bodyPr>
          <a:lstStyle/>
          <a:p>
            <a:pPr lvl="0"/>
            <a:r>
              <a:rPr lang="ar-SA" sz="4000" dirty="0" smtClean="0"/>
              <a:t>كان تركيز العناصر الثقيلة في عضلات الأسماك </a:t>
            </a:r>
            <a:r>
              <a:rPr lang="ar-SA" sz="4000" dirty="0" err="1" smtClean="0"/>
              <a:t>كالاتى</a:t>
            </a:r>
            <a:r>
              <a:rPr lang="ar-SA" sz="4000" dirty="0" smtClean="0"/>
              <a:t> :</a:t>
            </a:r>
          </a:p>
          <a:p>
            <a:r>
              <a:rPr lang="ar-SA" sz="4000" b="1" dirty="0" smtClean="0"/>
              <a:t>السلطان إبراهيم</a:t>
            </a:r>
            <a:r>
              <a:rPr lang="ar-SA" sz="4000" dirty="0" smtClean="0"/>
              <a:t> : النحاس =0.275، الزنك =  5.90 ، الرصاص = 0.199 ،</a:t>
            </a:r>
          </a:p>
          <a:p>
            <a:pPr>
              <a:buNone/>
            </a:pPr>
            <a:r>
              <a:rPr lang="ar-SA" sz="4000" dirty="0" smtClean="0"/>
              <a:t>	 </a:t>
            </a:r>
            <a:r>
              <a:rPr lang="ar-SA" sz="4000" dirty="0" err="1" smtClean="0"/>
              <a:t>الكادميوم</a:t>
            </a:r>
            <a:r>
              <a:rPr lang="ar-SA" sz="4000" dirty="0" smtClean="0"/>
              <a:t> = 0.068 , </a:t>
            </a:r>
            <a:r>
              <a:rPr lang="ar-SA" sz="4000" dirty="0" err="1" smtClean="0"/>
              <a:t>الزئبق</a:t>
            </a:r>
            <a:r>
              <a:rPr lang="ar-SA" sz="4000" dirty="0" smtClean="0"/>
              <a:t> = 0.072  </a:t>
            </a:r>
            <a:r>
              <a:rPr lang="ar-SA" sz="4000" dirty="0" err="1" smtClean="0"/>
              <a:t>ميكروجرام</a:t>
            </a:r>
            <a:r>
              <a:rPr lang="ar-SA" sz="4000" dirty="0" smtClean="0"/>
              <a:t>/جم وزن رطب .</a:t>
            </a:r>
            <a:endParaRPr lang="en-US" sz="4000" dirty="0" smtClean="0"/>
          </a:p>
          <a:p>
            <a:r>
              <a:rPr lang="ar-SA" sz="4000" b="1" dirty="0" smtClean="0"/>
              <a:t>المرجان الأحمر</a:t>
            </a:r>
            <a:r>
              <a:rPr lang="ar-SA" sz="4000" dirty="0" smtClean="0"/>
              <a:t>: النحاس = 0.180 ، الزنك = 4.907 ، الرصاص = 0.125 ، </a:t>
            </a:r>
          </a:p>
          <a:p>
            <a:pPr>
              <a:buNone/>
            </a:pPr>
            <a:r>
              <a:rPr lang="ar-SA" sz="4000" dirty="0" smtClean="0"/>
              <a:t>	</a:t>
            </a:r>
            <a:r>
              <a:rPr lang="ar-SA" sz="4000" dirty="0" err="1" smtClean="0"/>
              <a:t>الكادميوم</a:t>
            </a:r>
            <a:r>
              <a:rPr lang="ar-SA" sz="4000" dirty="0" smtClean="0"/>
              <a:t> = 0.040 ، </a:t>
            </a:r>
            <a:r>
              <a:rPr lang="ar-SA" sz="4000" dirty="0" err="1" smtClean="0"/>
              <a:t>الزئبق</a:t>
            </a:r>
            <a:r>
              <a:rPr lang="ar-SA" sz="4000" dirty="0" smtClean="0"/>
              <a:t> = 0.064 </a:t>
            </a:r>
            <a:r>
              <a:rPr lang="ar-SA" sz="4000" dirty="0" err="1" smtClean="0"/>
              <a:t>ميكروجرام</a:t>
            </a:r>
            <a:r>
              <a:rPr lang="ar-SA" sz="4000" dirty="0" smtClean="0"/>
              <a:t>/جم وزن رطب .</a:t>
            </a:r>
            <a:endParaRPr lang="en-US" sz="4000" dirty="0" smtClean="0"/>
          </a:p>
          <a:p>
            <a:r>
              <a:rPr lang="ar-SA" sz="4000" b="1" dirty="0" err="1" smtClean="0"/>
              <a:t>المنكوس</a:t>
            </a:r>
            <a:r>
              <a:rPr lang="ar-SA" sz="4000" dirty="0" smtClean="0"/>
              <a:t>: النحاس= </a:t>
            </a:r>
            <a:r>
              <a:rPr lang="en-US" sz="4000" dirty="0" smtClean="0"/>
              <a:t>0.194</a:t>
            </a:r>
            <a:r>
              <a:rPr lang="ar-SA" sz="4000" dirty="0" smtClean="0"/>
              <a:t> ، الزنك = </a:t>
            </a:r>
            <a:r>
              <a:rPr lang="en-US" sz="4000" dirty="0" smtClean="0"/>
              <a:t>5.325 </a:t>
            </a:r>
            <a:r>
              <a:rPr lang="ar-SA" sz="4000" dirty="0" smtClean="0"/>
              <a:t>، الرصاص = </a:t>
            </a:r>
            <a:r>
              <a:rPr lang="en-US" sz="4000" dirty="0" smtClean="0"/>
              <a:t>0.143</a:t>
            </a:r>
            <a:r>
              <a:rPr lang="ar-SA" sz="4000" dirty="0" smtClean="0"/>
              <a:t> ، </a:t>
            </a:r>
            <a:r>
              <a:rPr lang="ar-SA" sz="4000" dirty="0" err="1" smtClean="0"/>
              <a:t>الكادميوم</a:t>
            </a:r>
            <a:r>
              <a:rPr lang="ar-SA" sz="4000" dirty="0" smtClean="0"/>
              <a:t> = </a:t>
            </a:r>
            <a:r>
              <a:rPr lang="en-US" sz="4000" dirty="0" smtClean="0"/>
              <a:t>0.060</a:t>
            </a:r>
            <a:r>
              <a:rPr lang="ar-SA" sz="4000" dirty="0" smtClean="0"/>
              <a:t>،       </a:t>
            </a:r>
            <a:r>
              <a:rPr lang="ar-SA" sz="4000" dirty="0" err="1" smtClean="0"/>
              <a:t>الزئبق</a:t>
            </a:r>
            <a:r>
              <a:rPr lang="ar-SA" sz="4000" dirty="0" smtClean="0"/>
              <a:t> = </a:t>
            </a:r>
            <a:r>
              <a:rPr lang="en-US" sz="4000" dirty="0" smtClean="0"/>
              <a:t>0.070</a:t>
            </a:r>
            <a:r>
              <a:rPr lang="ar-SA" sz="4000" dirty="0" smtClean="0"/>
              <a:t> </a:t>
            </a:r>
            <a:r>
              <a:rPr lang="ar-SA" sz="4000" dirty="0" err="1" smtClean="0"/>
              <a:t>ميكروجرام</a:t>
            </a:r>
            <a:r>
              <a:rPr lang="ar-SA" sz="4000" dirty="0" smtClean="0"/>
              <a:t>/جم وزن رطب .</a:t>
            </a:r>
            <a:endParaRPr lang="en-US" sz="4000" dirty="0" smtClean="0"/>
          </a:p>
          <a:p>
            <a:r>
              <a:rPr lang="ar-SA" sz="4000" b="1" dirty="0" smtClean="0"/>
              <a:t>السردين</a:t>
            </a:r>
            <a:r>
              <a:rPr lang="ar-SA" sz="4000" dirty="0" smtClean="0"/>
              <a:t>: النحاس = </a:t>
            </a:r>
            <a:r>
              <a:rPr lang="en-US" sz="4000" dirty="0" smtClean="0"/>
              <a:t>0.175</a:t>
            </a:r>
            <a:r>
              <a:rPr lang="ar-SA" sz="4000" dirty="0" smtClean="0"/>
              <a:t>، الزنك =  </a:t>
            </a:r>
            <a:r>
              <a:rPr lang="en-US" sz="4000" dirty="0" smtClean="0"/>
              <a:t>3.965</a:t>
            </a:r>
            <a:r>
              <a:rPr lang="ar-SA" sz="4000" dirty="0" smtClean="0"/>
              <a:t>، الرصاص =  </a:t>
            </a:r>
            <a:r>
              <a:rPr lang="en-US" sz="4000" dirty="0" smtClean="0"/>
              <a:t>0.098</a:t>
            </a:r>
            <a:r>
              <a:rPr lang="ar-SA" sz="4000" dirty="0" smtClean="0"/>
              <a:t>، </a:t>
            </a:r>
            <a:r>
              <a:rPr lang="ar-SA" sz="4000" dirty="0" err="1" smtClean="0"/>
              <a:t>الكادميوم</a:t>
            </a:r>
            <a:r>
              <a:rPr lang="ar-SA" sz="4000" dirty="0" smtClean="0"/>
              <a:t> = </a:t>
            </a:r>
            <a:r>
              <a:rPr lang="en-US" sz="4000" dirty="0" smtClean="0"/>
              <a:t>0.040</a:t>
            </a:r>
            <a:r>
              <a:rPr lang="ar-SA" sz="4000" dirty="0" smtClean="0"/>
              <a:t>،             </a:t>
            </a:r>
            <a:r>
              <a:rPr lang="ar-SA" sz="4000" dirty="0" err="1" smtClean="0"/>
              <a:t>الزئبق</a:t>
            </a:r>
            <a:r>
              <a:rPr lang="ar-SA" sz="4000" dirty="0" smtClean="0"/>
              <a:t> =</a:t>
            </a:r>
            <a:r>
              <a:rPr lang="en-US" sz="4000" dirty="0" smtClean="0"/>
              <a:t>0.032 </a:t>
            </a:r>
            <a:r>
              <a:rPr lang="ar-SA" sz="4000" dirty="0" smtClean="0"/>
              <a:t> </a:t>
            </a:r>
            <a:r>
              <a:rPr lang="ar-SA" sz="4000" dirty="0" err="1" smtClean="0"/>
              <a:t>ميكروجرام</a:t>
            </a:r>
            <a:r>
              <a:rPr lang="ar-SA" sz="4000" dirty="0" smtClean="0"/>
              <a:t>/جم وزن رطب .</a:t>
            </a:r>
            <a:endParaRPr lang="en-US" sz="4000" dirty="0" smtClean="0"/>
          </a:p>
          <a:p>
            <a:r>
              <a:rPr lang="ar-SA" sz="4000" b="1" dirty="0" err="1" smtClean="0"/>
              <a:t>الصاورو</a:t>
            </a:r>
            <a:r>
              <a:rPr lang="ar-SA" sz="4000" dirty="0" smtClean="0"/>
              <a:t>: النحاس = </a:t>
            </a:r>
            <a:r>
              <a:rPr lang="en-US" sz="4000" dirty="0" smtClean="0"/>
              <a:t>0.152</a:t>
            </a:r>
            <a:r>
              <a:rPr lang="ar-SA" sz="4000" dirty="0" smtClean="0"/>
              <a:t>، الزنك =</a:t>
            </a:r>
            <a:r>
              <a:rPr lang="en-US" sz="4000" dirty="0" smtClean="0"/>
              <a:t>3.907  </a:t>
            </a:r>
            <a:r>
              <a:rPr lang="ar-SA" sz="4000" dirty="0" smtClean="0"/>
              <a:t>، الرصاص =  </a:t>
            </a:r>
            <a:r>
              <a:rPr lang="en-US" sz="4000" dirty="0" smtClean="0"/>
              <a:t>0.108</a:t>
            </a:r>
            <a:r>
              <a:rPr lang="ar-SA" sz="4000" dirty="0" smtClean="0"/>
              <a:t>، </a:t>
            </a:r>
            <a:r>
              <a:rPr lang="ar-SA" sz="4000" dirty="0" err="1" smtClean="0"/>
              <a:t>الكادميوم</a:t>
            </a:r>
            <a:r>
              <a:rPr lang="ar-SA" sz="4000" dirty="0" smtClean="0"/>
              <a:t> = </a:t>
            </a:r>
            <a:r>
              <a:rPr lang="en-US" sz="4000" dirty="0" smtClean="0"/>
              <a:t>0.021 </a:t>
            </a:r>
            <a:r>
              <a:rPr lang="ar-SA" sz="4000" dirty="0" smtClean="0"/>
              <a:t>،  </a:t>
            </a:r>
            <a:r>
              <a:rPr lang="ar-SA" sz="4000" dirty="0" err="1" smtClean="0"/>
              <a:t>الزئبق</a:t>
            </a:r>
            <a:r>
              <a:rPr lang="ar-SA" sz="4000" dirty="0" smtClean="0"/>
              <a:t>= </a:t>
            </a:r>
            <a:r>
              <a:rPr lang="en-US" sz="4000" dirty="0" smtClean="0"/>
              <a:t>0.058</a:t>
            </a:r>
            <a:r>
              <a:rPr lang="ar-SA" sz="4000" dirty="0" smtClean="0"/>
              <a:t> </a:t>
            </a:r>
            <a:r>
              <a:rPr lang="ar-SA" sz="4000" dirty="0" err="1" smtClean="0"/>
              <a:t>ميكروجرام</a:t>
            </a:r>
            <a:r>
              <a:rPr lang="ar-SA" sz="4000" dirty="0" smtClean="0"/>
              <a:t>/جم وزن رطب .</a:t>
            </a:r>
            <a:endParaRPr lang="en-US" sz="4000" dirty="0" smtClean="0"/>
          </a:p>
          <a:p>
            <a:r>
              <a:rPr lang="ar-SA" sz="4000" b="1" dirty="0" smtClean="0"/>
              <a:t>التونة زرقاء الزعنفة</a:t>
            </a:r>
            <a:r>
              <a:rPr lang="ar-SA" sz="4000" dirty="0" smtClean="0"/>
              <a:t>: النحاس =</a:t>
            </a:r>
            <a:r>
              <a:rPr lang="en-US" sz="4000" dirty="0" smtClean="0"/>
              <a:t>0.176  </a:t>
            </a:r>
            <a:r>
              <a:rPr lang="ar-SA" sz="4000" dirty="0" smtClean="0"/>
              <a:t>، الزنك = </a:t>
            </a:r>
            <a:r>
              <a:rPr lang="en-US" sz="4000" dirty="0" smtClean="0"/>
              <a:t>4.702 </a:t>
            </a:r>
            <a:r>
              <a:rPr lang="ar-SA" sz="4000" dirty="0" smtClean="0"/>
              <a:t>، الرصاص =</a:t>
            </a:r>
            <a:r>
              <a:rPr lang="en-US" sz="4000" dirty="0" smtClean="0"/>
              <a:t>0.157  </a:t>
            </a:r>
            <a:r>
              <a:rPr lang="ar-SA" sz="4000" dirty="0" smtClean="0"/>
              <a:t>،               </a:t>
            </a:r>
            <a:r>
              <a:rPr lang="ar-SA" sz="4000" dirty="0" err="1" smtClean="0"/>
              <a:t>الكادميوم</a:t>
            </a:r>
            <a:r>
              <a:rPr lang="ar-SA" sz="4000" dirty="0" smtClean="0"/>
              <a:t> = </a:t>
            </a:r>
            <a:r>
              <a:rPr lang="en-US" sz="4000" dirty="0" smtClean="0"/>
              <a:t>0.080</a:t>
            </a:r>
            <a:r>
              <a:rPr lang="ar-SA" sz="4000" dirty="0" smtClean="0"/>
              <a:t> ، </a:t>
            </a:r>
            <a:r>
              <a:rPr lang="ar-SA" sz="4000" dirty="0" err="1" smtClean="0"/>
              <a:t>الزئبق</a:t>
            </a:r>
            <a:r>
              <a:rPr lang="ar-SA" sz="4000" dirty="0" smtClean="0"/>
              <a:t> = </a:t>
            </a:r>
            <a:r>
              <a:rPr lang="en-US" sz="4000" dirty="0" smtClean="0"/>
              <a:t>0.298</a:t>
            </a:r>
            <a:r>
              <a:rPr lang="ar-SA" sz="4000" dirty="0" smtClean="0"/>
              <a:t> </a:t>
            </a:r>
            <a:r>
              <a:rPr lang="ar-SA" sz="4000" dirty="0" err="1" smtClean="0"/>
              <a:t>ميكروجرام</a:t>
            </a:r>
            <a:r>
              <a:rPr lang="ar-SA" sz="4000" dirty="0" smtClean="0"/>
              <a:t>/جم وزن رطب .</a:t>
            </a:r>
            <a:endParaRPr lang="en-US" sz="4000" dirty="0" smtClean="0"/>
          </a:p>
          <a:p>
            <a:pPr lvl="0"/>
            <a:r>
              <a:rPr lang="ar-SA" sz="4000" dirty="0" smtClean="0"/>
              <a:t>لسمكة التونة زرقاء الزعنفة قابليه كبيرة لتراكم مستوى عالي من </a:t>
            </a:r>
            <a:r>
              <a:rPr lang="ar-SA" sz="4000" dirty="0" err="1" smtClean="0"/>
              <a:t>الزئبق</a:t>
            </a:r>
            <a:r>
              <a:rPr lang="ar-SA" sz="4000" dirty="0" smtClean="0"/>
              <a:t> في أنسجتها، ولذلك فان هذه الأسماك يمكن استخدامها كمؤشر بيولوجي جيد لتلوث البيئة المائية بهذا العنصر.</a:t>
            </a:r>
            <a:endParaRPr lang="en-US" sz="4000" dirty="0" smtClean="0"/>
          </a:p>
          <a:p>
            <a:pPr lvl="0"/>
            <a:r>
              <a:rPr lang="ar-SA" sz="4000" dirty="0" smtClean="0"/>
              <a:t>يرجع الاختلاف في تركيز العناصر الثقيلة بين الأنواع المختلفة من الأسماك إلى الاختلاف في عاداتهم الغذائية وأماكن المعيشة. </a:t>
            </a:r>
            <a:endParaRPr lang="en-US" sz="4000" dirty="0" smtClean="0"/>
          </a:p>
          <a:p>
            <a:pPr lvl="0"/>
            <a:r>
              <a:rPr lang="ar-SA" sz="4000" dirty="0" smtClean="0"/>
              <a:t>تعتبر أنسجة العضلات (الجزء المأكول من السمك) في ألأسماك قيد الدراسة صالحه للاستهلاك </a:t>
            </a:r>
            <a:r>
              <a:rPr lang="ar-SA" sz="4000" dirty="0" err="1" smtClean="0"/>
              <a:t>الأنسانى</a:t>
            </a:r>
            <a:r>
              <a:rPr lang="ar-SA" sz="4000" dirty="0" smtClean="0"/>
              <a:t> حيث كانت مستويات تركيز العناصر </a:t>
            </a:r>
            <a:r>
              <a:rPr lang="ar-SA" sz="4000" dirty="0" err="1" smtClean="0"/>
              <a:t>بها</a:t>
            </a:r>
            <a:r>
              <a:rPr lang="ar-SA" sz="4000" dirty="0" smtClean="0"/>
              <a:t> أقل من الحد المسموح </a:t>
            </a:r>
            <a:r>
              <a:rPr lang="ar-SA" sz="4000" dirty="0" err="1" smtClean="0"/>
              <a:t>به</a:t>
            </a:r>
            <a:r>
              <a:rPr lang="ar-SA" sz="4000" dirty="0" smtClean="0"/>
              <a:t> دوليا والمقترح من منظمة الصحة العالمية .</a:t>
            </a:r>
            <a:endParaRPr lang="en-US" sz="4000" dirty="0" smtClean="0"/>
          </a:p>
          <a:p>
            <a:pPr lvl="0"/>
            <a:r>
              <a:rPr lang="ar-SA" sz="4000" dirty="0" smtClean="0"/>
              <a:t>يمكن استخدام الأسماك البحرية كمؤشر حيوي لقياس مستوى تلوث البيئة المائية بالعناصر الثقيلة </a:t>
            </a:r>
            <a:r>
              <a:rPr lang="ar-SA" sz="3400"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115328"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gradFill>
            <a:gsLst>
              <a:gs pos="0">
                <a:srgbClr val="FF3399"/>
              </a:gs>
              <a:gs pos="25000">
                <a:srgbClr val="FF6633"/>
              </a:gs>
              <a:gs pos="50000">
                <a:srgbClr val="FFFF00"/>
              </a:gs>
              <a:gs pos="75000">
                <a:srgbClr val="01A78F"/>
              </a:gs>
              <a:gs pos="100000">
                <a:srgbClr val="3366FF"/>
              </a:gs>
            </a:gsLst>
            <a:lin ang="5400000" scaled="0"/>
          </a:gradFill>
        </p:spPr>
        <p:txBody>
          <a:bodyPr>
            <a:normAutofit/>
          </a:bodyPr>
          <a:lstStyle/>
          <a:p>
            <a:endParaRPr lang="ar-SA" dirty="0" smtClean="0"/>
          </a:p>
          <a:p>
            <a:pPr algn="ctr">
              <a:buNone/>
            </a:pPr>
            <a:r>
              <a:rPr lang="ar-SA" dirty="0" smtClean="0"/>
              <a:t>بسم الله الرحمن الرحيم</a:t>
            </a:r>
            <a:endParaRPr lang="en-US" dirty="0" smtClean="0"/>
          </a:p>
          <a:p>
            <a:pPr>
              <a:buNone/>
            </a:pPr>
            <a:r>
              <a:rPr lang="ar-SA" dirty="0" smtClean="0"/>
              <a:t> </a:t>
            </a:r>
            <a:endParaRPr lang="en-US" dirty="0" smtClean="0"/>
          </a:p>
          <a:p>
            <a:pPr>
              <a:buNone/>
            </a:pPr>
            <a:r>
              <a:rPr lang="ar-SA" dirty="0" smtClean="0"/>
              <a:t> ((ظهر الفساد في البر والبحر بما كسبت أيدي الناس ليذيقهم بعض الذي عملوا لعلهم يرجعون ))</a:t>
            </a:r>
            <a:endParaRPr lang="en-US" dirty="0" smtClean="0"/>
          </a:p>
          <a:p>
            <a:pPr algn="ctr">
              <a:buNone/>
            </a:pPr>
            <a:r>
              <a:rPr lang="ar-SA" dirty="0" smtClean="0"/>
              <a:t>صدق الله العظيم </a:t>
            </a:r>
            <a:endParaRPr lang="en-US" dirty="0" smtClean="0"/>
          </a:p>
          <a:p>
            <a:pPr>
              <a:buNone/>
            </a:pPr>
            <a:r>
              <a:rPr lang="ar-SA" dirty="0" smtClean="0"/>
              <a:t>                                            </a:t>
            </a:r>
            <a:r>
              <a:rPr lang="ar-SA" sz="2000" dirty="0" smtClean="0"/>
              <a:t>سورة الروم الآية </a:t>
            </a:r>
            <a:r>
              <a:rPr lang="ar-SA" sz="1600" dirty="0" smtClean="0"/>
              <a:t>(41)</a:t>
            </a:r>
            <a:endParaRPr lang="en-US" sz="1600" dirty="0" smtClean="0"/>
          </a:p>
          <a:p>
            <a:endParaRPr lang="ar-SA" dirty="0"/>
          </a:p>
        </p:txBody>
      </p:sp>
    </p:spTree>
  </p:cSld>
  <p:clrMapOvr>
    <a:masterClrMapping/>
  </p:clrMapOvr>
  <p:transition spd="slow">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عنصر نائب للمحتوى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عنصر نائب للمحتوى 4"/>
          <p:cNvGraphicFramePr>
            <a:graphicFrameLocks noGrp="1"/>
          </p:cNvGraphicFramePr>
          <p:nvPr>
            <p:ph idx="1"/>
          </p:nvPr>
        </p:nvGraphicFramePr>
        <p:xfrm>
          <a:off x="457200" y="1600200"/>
          <a:ext cx="8229600" cy="4686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graphicFrame>
        <p:nvGraphicFramePr>
          <p:cNvPr id="4" name="عنصر نائب للمحتوى 3"/>
          <p:cNvGraphicFramePr>
            <a:graphicFrameLocks noGrp="1"/>
          </p:cNvGraphicFramePr>
          <p:nvPr>
            <p:ph idx="1"/>
          </p:nvPr>
        </p:nvGraphicFramePr>
        <p:xfrm>
          <a:off x="980656" y="785794"/>
          <a:ext cx="7182689" cy="5149551"/>
        </p:xfrm>
        <a:graphic>
          <a:graphicData uri="http://schemas.openxmlformats.org/drawingml/2006/table">
            <a:tbl>
              <a:tblPr rtl="1"/>
              <a:tblGrid>
                <a:gridCol w="1079891"/>
                <a:gridCol w="698859"/>
                <a:gridCol w="698859"/>
                <a:gridCol w="635652"/>
                <a:gridCol w="381481"/>
                <a:gridCol w="511032"/>
                <a:gridCol w="825720"/>
                <a:gridCol w="825720"/>
                <a:gridCol w="1525475"/>
              </a:tblGrid>
              <a:tr h="71438">
                <a:tc>
                  <a:txBody>
                    <a:bodyPr/>
                    <a:lstStyle/>
                    <a:p>
                      <a:pPr algn="ctr" rtl="0">
                        <a:lnSpc>
                          <a:spcPct val="115000"/>
                        </a:lnSpc>
                        <a:spcAft>
                          <a:spcPts val="0"/>
                        </a:spcAft>
                      </a:pPr>
                      <a:r>
                        <a:rPr lang="en-US" sz="800" b="1" dirty="0">
                          <a:latin typeface="Calibri"/>
                          <a:ea typeface="Calibri"/>
                          <a:cs typeface="Arial"/>
                        </a:rPr>
                        <a:t>reference</a:t>
                      </a:r>
                      <a:endParaRPr lang="en-US" sz="800" dirty="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Hg</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Cd</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Pb</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Zn</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Cu</a:t>
                      </a:r>
                      <a:endParaRPr lang="en-US" sz="800" dirty="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organ</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species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800" b="1" dirty="0">
                          <a:latin typeface="Calibri"/>
                          <a:ea typeface="Calibri"/>
                          <a:cs typeface="Arial"/>
                        </a:rPr>
                        <a:t>locality</a:t>
                      </a:r>
                      <a:endParaRPr lang="en-US" sz="800" dirty="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a:txBody>
                    <a:bodyPr/>
                    <a:lstStyle/>
                    <a:p>
                      <a:pPr algn="l" rtl="0">
                        <a:lnSpc>
                          <a:spcPct val="115000"/>
                        </a:lnSpc>
                        <a:spcAft>
                          <a:spcPts val="0"/>
                        </a:spcAft>
                      </a:pPr>
                      <a:r>
                        <a:rPr lang="en-US" sz="800" b="1">
                          <a:latin typeface="Calibri"/>
                          <a:ea typeface="Calibri"/>
                          <a:cs typeface="Arial"/>
                        </a:rPr>
                        <a:t>Hassan,    1987</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0.52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T. thynnus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dirty="0">
                          <a:latin typeface="Calibri"/>
                          <a:ea typeface="Calibri"/>
                          <a:cs typeface="Arial"/>
                        </a:rPr>
                        <a:t>Libyan Coast</a:t>
                      </a:r>
                      <a:endParaRPr lang="en-US" sz="800" dirty="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rowSpan="3">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a:latin typeface="Calibri"/>
                          <a:ea typeface="Calibri"/>
                          <a:cs typeface="Arial"/>
                        </a:rPr>
                        <a:t>Joiris </a:t>
                      </a:r>
                      <a:r>
                        <a:rPr lang="en-US" sz="800" b="1" i="1">
                          <a:latin typeface="Calibri"/>
                          <a:ea typeface="Calibri"/>
                          <a:cs typeface="Arial"/>
                        </a:rPr>
                        <a:t>et al</a:t>
                      </a:r>
                      <a:r>
                        <a:rPr lang="en-US" sz="800" b="1">
                          <a:latin typeface="Calibri"/>
                          <a:ea typeface="Calibri"/>
                          <a:cs typeface="Arial"/>
                        </a:rPr>
                        <a:t>. 1999</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i="1">
                          <a:latin typeface="Calibri"/>
                          <a:ea typeface="Calibri"/>
                          <a:cs typeface="Arial"/>
                        </a:rPr>
                        <a:t>S. aurita*</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a:latin typeface="Calibri"/>
                          <a:ea typeface="Calibri"/>
                          <a:cs typeface="Arial"/>
                        </a:rPr>
                        <a:t>Tunisian Coast of Mediterranean Sea</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0.50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0.24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gonad</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rowSpan="2">
                  <a:txBody>
                    <a:bodyPr/>
                    <a:lstStyle/>
                    <a:p>
                      <a:pPr algn="l" rtl="0">
                        <a:lnSpc>
                          <a:spcPct val="115000"/>
                        </a:lnSpc>
                        <a:spcAft>
                          <a:spcPts val="0"/>
                        </a:spcAft>
                      </a:pPr>
                      <a:r>
                        <a:rPr lang="en-US" sz="800" b="1">
                          <a:latin typeface="Calibri"/>
                          <a:ea typeface="Calibri"/>
                          <a:cs typeface="Arial"/>
                        </a:rPr>
                        <a:t>Kalay </a:t>
                      </a:r>
                      <a:r>
                        <a:rPr lang="en-US" sz="800" b="1" i="1">
                          <a:latin typeface="Calibri"/>
                          <a:ea typeface="Calibri"/>
                          <a:cs typeface="Arial"/>
                        </a:rPr>
                        <a:t>et al</a:t>
                      </a:r>
                      <a:r>
                        <a:rPr lang="en-US" sz="800" b="1">
                          <a:latin typeface="Calibri"/>
                          <a:ea typeface="Calibri"/>
                          <a:cs typeface="Arial"/>
                        </a:rPr>
                        <a:t>. 1999</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1.18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6.80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20.4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3.67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i="1">
                          <a:latin typeface="Calibri"/>
                          <a:ea typeface="Calibri"/>
                          <a:cs typeface="Arial"/>
                        </a:rPr>
                        <a:t>M. barbatus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North east Mediterranean sea                                                                                                                                                                                                                                                                                                                                                                                                                                                                                                                                                                                           Turkey</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1.91</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7.93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42.27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10.54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a:txBody>
                    <a:bodyPr/>
                    <a:lstStyle/>
                    <a:p>
                      <a:pPr algn="l" rtl="0">
                        <a:lnSpc>
                          <a:spcPct val="115000"/>
                        </a:lnSpc>
                        <a:spcAft>
                          <a:spcPts val="0"/>
                        </a:spcAft>
                      </a:pPr>
                      <a:r>
                        <a:rPr lang="en-US" sz="800" b="1">
                          <a:latin typeface="Calibri"/>
                          <a:ea typeface="Calibri"/>
                          <a:cs typeface="Arial"/>
                        </a:rPr>
                        <a:t>Romeo </a:t>
                      </a:r>
                      <a:r>
                        <a:rPr lang="en-US" sz="800" b="1" i="1">
                          <a:latin typeface="Calibri"/>
                          <a:ea typeface="Calibri"/>
                          <a:cs typeface="Arial"/>
                        </a:rPr>
                        <a:t>et al</a:t>
                      </a:r>
                      <a:r>
                        <a:rPr lang="en-US" sz="800" b="1">
                          <a:latin typeface="Calibri"/>
                          <a:ea typeface="Calibri"/>
                          <a:cs typeface="Arial"/>
                        </a:rPr>
                        <a:t>. 1999</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23.0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  </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S. aurita</a:t>
                      </a:r>
                      <a:r>
                        <a:rPr lang="en-US" sz="800" b="1">
                          <a:latin typeface="Calibri"/>
                          <a:ea typeface="Calibri"/>
                          <a:cs typeface="Arial"/>
                        </a:rPr>
                        <a:t>*</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Mauritanian Coast</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rowSpan="4">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a:latin typeface="Calibri"/>
                          <a:ea typeface="Calibri"/>
                          <a:cs typeface="Arial"/>
                        </a:rPr>
                        <a:t>Zyadah and Chouikhi 1999</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0.61</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9.09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  </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i="1">
                          <a:latin typeface="Calibri"/>
                          <a:ea typeface="Calibri"/>
                          <a:cs typeface="Arial"/>
                        </a:rPr>
                        <a:t>M. barbatus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a:latin typeface="Calibri"/>
                          <a:ea typeface="Calibri"/>
                          <a:cs typeface="Arial"/>
                        </a:rPr>
                        <a:t>Aegean Sea Turkey</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0.98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35.64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2.49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    </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1.37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26.75</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1.08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gill</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0.73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77.82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2.32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gonad</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343297">
                <a:tc>
                  <a:txBody>
                    <a:bodyPr/>
                    <a:lstStyle/>
                    <a:p>
                      <a:pPr algn="l" rtl="0">
                        <a:lnSpc>
                          <a:spcPct val="115000"/>
                        </a:lnSpc>
                        <a:spcAft>
                          <a:spcPts val="0"/>
                        </a:spcAft>
                      </a:pPr>
                      <a:r>
                        <a:rPr lang="en-US" sz="800" b="1">
                          <a:latin typeface="Calibri"/>
                          <a:ea typeface="Calibri"/>
                          <a:cs typeface="Arial"/>
                        </a:rPr>
                        <a:t>Kucuksezgin </a:t>
                      </a:r>
                      <a:r>
                        <a:rPr lang="en-US" sz="800" b="1" i="1">
                          <a:latin typeface="Calibri"/>
                          <a:ea typeface="Calibri"/>
                          <a:cs typeface="Arial"/>
                        </a:rPr>
                        <a:t>et al.</a:t>
                      </a:r>
                      <a:r>
                        <a:rPr lang="en-US" sz="800" b="1">
                          <a:latin typeface="Calibri"/>
                          <a:ea typeface="Calibri"/>
                          <a:cs typeface="Arial"/>
                        </a:rPr>
                        <a:t> 2001</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0.090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0.126</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M. barbatus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solidFill>
                            <a:srgbClr val="000000"/>
                          </a:solidFill>
                          <a:latin typeface="Calibri"/>
                          <a:ea typeface="Calibri"/>
                          <a:cs typeface="Arial"/>
                        </a:rPr>
                        <a:t>Aegean Sea, Turkey</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43297">
                <a:tc rowSpan="3">
                  <a:txBody>
                    <a:bodyPr/>
                    <a:lstStyle/>
                    <a:p>
                      <a:pPr algn="l" rtl="0">
                        <a:lnSpc>
                          <a:spcPct val="115000"/>
                        </a:lnSpc>
                        <a:spcAft>
                          <a:spcPts val="0"/>
                        </a:spcAft>
                      </a:pPr>
                      <a:r>
                        <a:rPr lang="en-US" sz="800" b="1">
                          <a:latin typeface="Calibri"/>
                          <a:ea typeface="Calibri"/>
                          <a:cs typeface="Arial"/>
                        </a:rPr>
                        <a:t>Kucuksezgin </a:t>
                      </a:r>
                      <a:r>
                        <a:rPr lang="en-US" sz="800" b="1" i="1">
                          <a:latin typeface="Calibri"/>
                          <a:ea typeface="Calibri"/>
                          <a:cs typeface="Arial"/>
                        </a:rPr>
                        <a:t>et al.</a:t>
                      </a:r>
                      <a:r>
                        <a:rPr lang="en-US" sz="800" b="1">
                          <a:latin typeface="Calibri"/>
                          <a:ea typeface="Calibri"/>
                          <a:cs typeface="Arial"/>
                        </a:rPr>
                        <a:t> 2002</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0.084-0.260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0.0004-0.0009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0.008-0.150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i="1">
                          <a:latin typeface="Calibri"/>
                          <a:ea typeface="Calibri"/>
                          <a:cs typeface="Arial"/>
                        </a:rPr>
                        <a:t>M. barbatus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a:latin typeface="Calibri"/>
                          <a:ea typeface="Calibri"/>
                          <a:cs typeface="Arial"/>
                        </a:rPr>
                        <a:t>Izmir Bay, Turkey</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0.232-0.504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0.018-0.026</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0.380-0.413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    </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0.003-0.164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0.003-0.005</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0.024-0.143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gonad</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rowSpan="2">
                  <a:txBody>
                    <a:bodyPr/>
                    <a:lstStyle/>
                    <a:p>
                      <a:pPr algn="l" rtl="0">
                        <a:lnSpc>
                          <a:spcPct val="115000"/>
                        </a:lnSpc>
                        <a:spcAft>
                          <a:spcPts val="0"/>
                        </a:spcAft>
                      </a:pPr>
                      <a:r>
                        <a:rPr lang="en-US" sz="800" b="1">
                          <a:latin typeface="Calibri"/>
                          <a:ea typeface="Calibri"/>
                          <a:cs typeface="Arial"/>
                        </a:rPr>
                        <a:t>Kljakovic </a:t>
                      </a:r>
                      <a:r>
                        <a:rPr lang="en-US" sz="800" b="1" i="1">
                          <a:latin typeface="Calibri"/>
                          <a:ea typeface="Calibri"/>
                          <a:cs typeface="Arial"/>
                        </a:rPr>
                        <a:t>et al</a:t>
                      </a:r>
                      <a:r>
                        <a:rPr lang="en-US" sz="800" b="1">
                          <a:latin typeface="Calibri"/>
                          <a:ea typeface="Calibri"/>
                          <a:cs typeface="Arial"/>
                        </a:rPr>
                        <a:t>. 2002</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0.008-0.029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0.057-0.158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i="1">
                          <a:latin typeface="Calibri"/>
                          <a:ea typeface="Calibri"/>
                          <a:cs typeface="Arial"/>
                        </a:rPr>
                        <a:t>M. barbatus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Adriatic Sea</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0.011-0.183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0.099-0.970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71648">
                <a:tc>
                  <a:txBody>
                    <a:bodyPr/>
                    <a:lstStyle/>
                    <a:p>
                      <a:pPr algn="l" rtl="0">
                        <a:lnSpc>
                          <a:spcPct val="115000"/>
                        </a:lnSpc>
                        <a:spcAft>
                          <a:spcPts val="0"/>
                        </a:spcAft>
                      </a:pPr>
                      <a:r>
                        <a:rPr lang="en-US" sz="800" b="1">
                          <a:latin typeface="Calibri"/>
                          <a:ea typeface="Calibri"/>
                          <a:cs typeface="Arial"/>
                        </a:rPr>
                        <a:t>Storelli  </a:t>
                      </a:r>
                      <a:r>
                        <a:rPr lang="en-US" sz="800" b="1" i="1">
                          <a:latin typeface="Calibri"/>
                          <a:ea typeface="Calibri"/>
                          <a:cs typeface="Arial"/>
                        </a:rPr>
                        <a:t>et al</a:t>
                      </a:r>
                      <a:r>
                        <a:rPr lang="en-US" sz="800" b="1">
                          <a:latin typeface="Calibri"/>
                          <a:ea typeface="Calibri"/>
                          <a:cs typeface="Arial"/>
                        </a:rPr>
                        <a:t>. 2002</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1.18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T. thynnus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Mediterranean Sea</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a:txBody>
                    <a:bodyPr/>
                    <a:lstStyle/>
                    <a:p>
                      <a:pPr algn="r" rtl="1">
                        <a:lnSpc>
                          <a:spcPct val="115000"/>
                        </a:lnSpc>
                        <a:spcAft>
                          <a:spcPts val="0"/>
                        </a:spcAft>
                      </a:pP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1.72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17.54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68.99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18.18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rowSpan="2">
                  <a:txBody>
                    <a:bodyPr/>
                    <a:lstStyle/>
                    <a:p>
                      <a:pPr algn="l" rtl="0">
                        <a:lnSpc>
                          <a:spcPct val="115000"/>
                        </a:lnSpc>
                        <a:spcAft>
                          <a:spcPts val="0"/>
                        </a:spcAft>
                      </a:pPr>
                      <a:r>
                        <a:rPr lang="en-US" sz="800" b="1">
                          <a:latin typeface="Calibri"/>
                          <a:ea typeface="Calibri"/>
                          <a:cs typeface="Arial"/>
                        </a:rPr>
                        <a:t>Yilmaz, 2003</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1.03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19.55</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1.29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i="1">
                          <a:latin typeface="Times New Roman"/>
                          <a:ea typeface="Calibri"/>
                          <a:cs typeface="Arial"/>
                        </a:rPr>
                        <a:t>T. meditrraneus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Iskenderun Bay, Turkey</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8.41</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38.44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11.37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gonad</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374845">
                <a:tc>
                  <a:txBody>
                    <a:bodyPr/>
                    <a:lstStyle/>
                    <a:p>
                      <a:pPr algn="l" rtl="0">
                        <a:lnSpc>
                          <a:spcPct val="115000"/>
                        </a:lnSpc>
                        <a:spcAft>
                          <a:spcPts val="0"/>
                        </a:spcAft>
                      </a:pPr>
                      <a:r>
                        <a:rPr lang="en-US" sz="800" b="1">
                          <a:latin typeface="Calibri"/>
                          <a:ea typeface="Calibri"/>
                          <a:cs typeface="Arial"/>
                        </a:rPr>
                        <a:t>Aboul Naga and Al Deep,2005</a:t>
                      </a:r>
                      <a:endParaRPr lang="en-US" sz="80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0.97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4.92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41.77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4.97</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S. aurita</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Alexandria Coastal water, Egypt</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48">
                <a:tc rowSpan="4">
                  <a:txBody>
                    <a:bodyPr/>
                    <a:lstStyle/>
                    <a:p>
                      <a:pPr algn="l" rtl="0">
                        <a:lnSpc>
                          <a:spcPct val="115000"/>
                        </a:lnSpc>
                        <a:spcAft>
                          <a:spcPts val="0"/>
                        </a:spcAft>
                      </a:pPr>
                      <a:endParaRPr lang="en-US" sz="800" dirty="0">
                        <a:latin typeface="Calibri"/>
                        <a:ea typeface="Calibri"/>
                        <a:cs typeface="Arial"/>
                      </a:endParaRPr>
                    </a:p>
                    <a:p>
                      <a:pPr algn="l" rtl="0">
                        <a:lnSpc>
                          <a:spcPct val="115000"/>
                        </a:lnSpc>
                        <a:spcAft>
                          <a:spcPts val="0"/>
                        </a:spcAft>
                      </a:pPr>
                      <a:r>
                        <a:rPr lang="en-US" sz="800" b="1" dirty="0" err="1">
                          <a:latin typeface="Calibri"/>
                          <a:ea typeface="Calibri"/>
                          <a:cs typeface="Arial"/>
                        </a:rPr>
                        <a:t>Celik</a:t>
                      </a:r>
                      <a:r>
                        <a:rPr lang="en-US" sz="800" b="1" dirty="0">
                          <a:latin typeface="Calibri"/>
                          <a:ea typeface="Calibri"/>
                          <a:cs typeface="Arial"/>
                        </a:rPr>
                        <a:t> and </a:t>
                      </a:r>
                      <a:r>
                        <a:rPr lang="en-US" sz="800" b="1" dirty="0" err="1">
                          <a:latin typeface="Calibri"/>
                          <a:ea typeface="Calibri"/>
                          <a:cs typeface="Arial"/>
                        </a:rPr>
                        <a:t>Oehlenschlager</a:t>
                      </a:r>
                      <a:r>
                        <a:rPr lang="en-US" sz="800" b="1" dirty="0">
                          <a:latin typeface="Calibri"/>
                          <a:ea typeface="Calibri"/>
                          <a:cs typeface="Arial"/>
                        </a:rPr>
                        <a:t>, 2005</a:t>
                      </a:r>
                      <a:endParaRPr lang="en-US" sz="800" dirty="0">
                        <a:latin typeface="Calibri"/>
                        <a:ea typeface="Calibri"/>
                        <a:cs typeface="Arial"/>
                      </a:endParaRPr>
                    </a:p>
                  </a:txBody>
                  <a:tcPr marL="52132" marR="5213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6.10</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0.54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Times New Roman"/>
                          <a:ea typeface="Calibri"/>
                          <a:cs typeface="Arial"/>
                        </a:rPr>
                        <a:t>T. meditrraneus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rtl="0">
                        <a:lnSpc>
                          <a:spcPct val="115000"/>
                        </a:lnSpc>
                        <a:spcAft>
                          <a:spcPts val="0"/>
                        </a:spcAft>
                      </a:pPr>
                      <a:endParaRPr lang="en-US" sz="800">
                        <a:latin typeface="Calibri"/>
                        <a:ea typeface="Calibri"/>
                        <a:cs typeface="Arial"/>
                      </a:endParaRPr>
                    </a:p>
                    <a:p>
                      <a:pPr algn="l" rtl="0">
                        <a:lnSpc>
                          <a:spcPct val="115000"/>
                        </a:lnSpc>
                        <a:spcAft>
                          <a:spcPts val="0"/>
                        </a:spcAft>
                      </a:pPr>
                      <a:r>
                        <a:rPr lang="en-US" sz="800" b="1">
                          <a:latin typeface="Calibri"/>
                          <a:ea typeface="Calibri"/>
                          <a:cs typeface="Arial"/>
                        </a:rPr>
                        <a:t>Eastern Mediterranean Sea,</a:t>
                      </a:r>
                      <a:r>
                        <a:rPr lang="en-US" sz="800" b="1">
                          <a:solidFill>
                            <a:srgbClr val="FF0000"/>
                          </a:solidFill>
                          <a:latin typeface="Calibri"/>
                          <a:ea typeface="Calibri"/>
                          <a:cs typeface="Arial"/>
                        </a:rPr>
                        <a:t> </a:t>
                      </a:r>
                      <a:r>
                        <a:rPr lang="en-US" sz="800" b="1">
                          <a:latin typeface="Calibri"/>
                          <a:ea typeface="Calibri"/>
                          <a:cs typeface="Arial"/>
                        </a:rPr>
                        <a:t>Turkey</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5.03</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0.29</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M. barbatus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a:lnSpc>
                          <a:spcPct val="115000"/>
                        </a:lnSpc>
                        <a:spcAft>
                          <a:spcPts val="0"/>
                        </a:spcAft>
                      </a:pPr>
                      <a:r>
                        <a:rPr lang="en-US" sz="800" b="1">
                          <a:latin typeface="Calibri"/>
                          <a:ea typeface="Calibri"/>
                          <a:cs typeface="Arial"/>
                        </a:rPr>
                        <a:t>5.68</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a:lnSpc>
                          <a:spcPct val="115000"/>
                        </a:lnSpc>
                        <a:spcAft>
                          <a:spcPts val="0"/>
                        </a:spcAft>
                      </a:pPr>
                      <a:r>
                        <a:rPr lang="en-US" sz="800" b="1">
                          <a:latin typeface="Calibri"/>
                          <a:ea typeface="Calibri"/>
                          <a:cs typeface="Arial"/>
                        </a:rPr>
                        <a:t>0.32</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rtl="0">
                        <a:lnSpc>
                          <a:spcPct val="115000"/>
                        </a:lnSpc>
                        <a:spcAft>
                          <a:spcPts val="0"/>
                        </a:spcAft>
                      </a:pPr>
                      <a:r>
                        <a:rPr lang="en-US" sz="800" b="1" i="1">
                          <a:latin typeface="Times New Roman"/>
                          <a:ea typeface="Calibri"/>
                          <a:cs typeface="Arial"/>
                        </a:rPr>
                        <a:t>P. erythrinus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pPr rtl="1"/>
                      <a:endParaRPr lang="ar-SA"/>
                    </a:p>
                  </a:txBody>
                  <a:tcPr/>
                </a:tc>
              </a:tr>
              <a:tr h="171648">
                <a:tc vMerge="1">
                  <a:txBody>
                    <a:bodyPr/>
                    <a:lstStyle/>
                    <a:p>
                      <a:pPr rtl="1"/>
                      <a:endParaRPr lang="ar-SA"/>
                    </a:p>
                  </a:txBody>
                  <a:tcPr/>
                </a:tc>
                <a:tc>
                  <a:txBody>
                    <a:bodyPr/>
                    <a:lstStyle/>
                    <a:p>
                      <a:pPr algn="ctr" rtl="1">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5.64</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0.25</a:t>
                      </a:r>
                      <a:endParaRPr lang="en-US" sz="800" dirty="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80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dirty="0">
                          <a:latin typeface="Times New Roman"/>
                          <a:ea typeface="Calibri"/>
                          <a:cs typeface="Arial"/>
                        </a:rPr>
                        <a:t>L. </a:t>
                      </a:r>
                      <a:r>
                        <a:rPr lang="en-US" sz="800" b="1" i="1" dirty="0" err="1">
                          <a:latin typeface="Times New Roman"/>
                          <a:ea typeface="Calibri"/>
                          <a:cs typeface="Arial"/>
                        </a:rPr>
                        <a:t>mormyrus</a:t>
                      </a:r>
                      <a:endParaRPr lang="en-US" sz="800" dirty="0">
                        <a:latin typeface="Calibri"/>
                        <a:ea typeface="Calibri"/>
                        <a:cs typeface="Arial"/>
                      </a:endParaRPr>
                    </a:p>
                  </a:txBody>
                  <a:tcPr marL="52132" marR="521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bl>
          </a:graphicData>
        </a:graphic>
      </p:graphicFrame>
      <p:sp>
        <p:nvSpPr>
          <p:cNvPr id="1025" name="Rectangle 1"/>
          <p:cNvSpPr>
            <a:spLocks noChangeArrowheads="1"/>
          </p:cNvSpPr>
          <p:nvPr/>
        </p:nvSpPr>
        <p:spPr bwMode="auto">
          <a:xfrm>
            <a:off x="214282" y="0"/>
            <a:ext cx="8122608"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lang="en-US" sz="1400" b="1" dirty="0" smtClean="0">
                <a:latin typeface="Arial" pitchFamily="34" charset="0"/>
                <a:ea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Table 2. heavy metal concentrations in some fish organs from different localities .</a:t>
            </a:r>
          </a:p>
          <a:p>
            <a:pPr marL="0" marR="0" lvl="0" indent="457200" algn="r" defTabSz="91440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جدول</a:t>
            </a:r>
            <a:r>
              <a:rPr kumimoji="0" lang="ar-SA" sz="1600" b="1" i="0" u="none" strike="noStrike" cap="none" normalizeH="0" dirty="0" smtClean="0">
                <a:ln>
                  <a:noFill/>
                </a:ln>
                <a:solidFill>
                  <a:schemeClr val="tx1"/>
                </a:solidFill>
                <a:effectLst/>
                <a:latin typeface="Arial" pitchFamily="34" charset="0"/>
                <a:ea typeface="Calibri" pitchFamily="34" charset="0"/>
                <a:cs typeface="Arial" pitchFamily="34" charset="0"/>
              </a:rPr>
              <a:t> يوضح تركيز العناصر الثقيلة </a:t>
            </a:r>
            <a:r>
              <a:rPr kumimoji="0" lang="ar-SA" sz="1600" b="1" i="0" u="none" strike="noStrike" cap="none" normalizeH="0" dirty="0" err="1" smtClean="0">
                <a:ln>
                  <a:noFill/>
                </a:ln>
                <a:solidFill>
                  <a:schemeClr val="tx1"/>
                </a:solidFill>
                <a:effectLst/>
                <a:latin typeface="Arial" pitchFamily="34" charset="0"/>
                <a:ea typeface="Calibri" pitchFamily="34" charset="0"/>
                <a:cs typeface="Arial" pitchFamily="34" charset="0"/>
              </a:rPr>
              <a:t>فى</a:t>
            </a:r>
            <a:r>
              <a:rPr kumimoji="0" lang="ar-SA" sz="1600" b="1" i="0" u="none" strike="noStrike" cap="none" normalizeH="0" dirty="0" smtClean="0">
                <a:ln>
                  <a:noFill/>
                </a:ln>
                <a:solidFill>
                  <a:schemeClr val="tx1"/>
                </a:solidFill>
                <a:effectLst/>
                <a:latin typeface="Arial" pitchFamily="34" charset="0"/>
                <a:ea typeface="Calibri" pitchFamily="34" charset="0"/>
                <a:cs typeface="Arial" pitchFamily="34" charset="0"/>
              </a:rPr>
              <a:t> بعض </a:t>
            </a:r>
            <a:r>
              <a:rPr kumimoji="0" lang="ar-SA" sz="1600" b="1" i="0" u="none" strike="noStrike" cap="none" normalizeH="0" dirty="0" err="1" smtClean="0">
                <a:ln>
                  <a:noFill/>
                </a:ln>
                <a:solidFill>
                  <a:schemeClr val="tx1"/>
                </a:solidFill>
                <a:effectLst/>
                <a:latin typeface="Arial" pitchFamily="34" charset="0"/>
                <a:ea typeface="Calibri" pitchFamily="34" charset="0"/>
                <a:cs typeface="Arial" pitchFamily="34" charset="0"/>
              </a:rPr>
              <a:t>اعضاء</a:t>
            </a:r>
            <a:r>
              <a:rPr kumimoji="0" lang="ar-SA" sz="16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SA" sz="1600" b="1" i="0" u="none" strike="noStrike" cap="none" normalizeH="0" dirty="0" err="1" smtClean="0">
                <a:ln>
                  <a:noFill/>
                </a:ln>
                <a:solidFill>
                  <a:schemeClr val="tx1"/>
                </a:solidFill>
                <a:effectLst/>
                <a:latin typeface="Arial" pitchFamily="34" charset="0"/>
                <a:ea typeface="Calibri" pitchFamily="34" charset="0"/>
                <a:cs typeface="Arial" pitchFamily="34" charset="0"/>
              </a:rPr>
              <a:t>الاسماك</a:t>
            </a:r>
            <a:r>
              <a:rPr kumimoji="0" lang="ar-SA" sz="1600" b="1" i="0" u="none" strike="noStrike" cap="none" normalizeH="0" dirty="0" smtClean="0">
                <a:ln>
                  <a:noFill/>
                </a:ln>
                <a:solidFill>
                  <a:schemeClr val="tx1"/>
                </a:solidFill>
                <a:effectLst/>
                <a:latin typeface="Arial" pitchFamily="34" charset="0"/>
                <a:ea typeface="Calibri" pitchFamily="34" charset="0"/>
                <a:cs typeface="Arial" pitchFamily="34" charset="0"/>
              </a:rPr>
              <a:t> من مناطق مختلفة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r>
              <a:rPr lang="ar-SA" b="1" dirty="0" smtClean="0">
                <a:solidFill>
                  <a:srgbClr val="FF0000"/>
                </a:solidFill>
              </a:rPr>
              <a:t>المقدمة</a:t>
            </a:r>
            <a:r>
              <a:rPr lang="en-US" dirty="0" smtClean="0"/>
              <a:t/>
            </a:r>
            <a:br>
              <a:rPr lang="en-US" dirty="0" smtClean="0"/>
            </a:br>
            <a:endParaRPr lang="ar-SA" dirty="0"/>
          </a:p>
        </p:txBody>
      </p:sp>
      <p:sp>
        <p:nvSpPr>
          <p:cNvPr id="3" name="عنصر نائب للمحتوى 2"/>
          <p:cNvSpPr>
            <a:spLocks noGrp="1"/>
          </p:cNvSpPr>
          <p:nvPr>
            <p:ph idx="1"/>
          </p:nvPr>
        </p:nvSpPr>
        <p:spPr>
          <a:xfrm>
            <a:off x="0" y="785794"/>
            <a:ext cx="9144000" cy="6072206"/>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20000"/>
          </a:bodyPr>
          <a:lstStyle/>
          <a:p>
            <a:pPr algn="just">
              <a:buNone/>
            </a:pPr>
            <a:r>
              <a:rPr lang="ar-SA" dirty="0" smtClean="0"/>
              <a:t>	</a:t>
            </a:r>
            <a:r>
              <a:rPr lang="ar-SA" dirty="0" smtClean="0">
                <a:solidFill>
                  <a:srgbClr val="FF0000"/>
                </a:solidFill>
              </a:rPr>
              <a:t>	</a:t>
            </a:r>
            <a:r>
              <a:rPr lang="ar-SA" dirty="0" smtClean="0"/>
              <a:t>تعتبر الأسماك من أهم المصادر الغنية بالبروتين والفيتامينات. فهي تحتوى على 20% بروتين حيواني، بالإضافة لاحتوائها على عناصر متعددة كالفسفور والكالسيوم </a:t>
            </a:r>
            <a:r>
              <a:rPr lang="ar-SA" dirty="0" err="1" smtClean="0"/>
              <a:t>والماغنيسيوم</a:t>
            </a:r>
            <a:r>
              <a:rPr lang="ar-SA" dirty="0" smtClean="0"/>
              <a:t> التي تساعد في بناء العظام وتنظيم الجهاز العصبي. وليست أهمية الأسماك الحقيقية في احتوائها على البروتين فقط ولكن في احتوائها على الدهون غير المشبعة التي تسمى </a:t>
            </a:r>
            <a:r>
              <a:rPr lang="ar-SA" dirty="0" err="1" smtClean="0"/>
              <a:t>أوميجا</a:t>
            </a:r>
            <a:r>
              <a:rPr lang="ar-SA" dirty="0" smtClean="0"/>
              <a:t>- 3 وهى أحماض لها فعالية عالية ضد كثير من الاضطرابات المرضية، فهي تساعد على خفض نسبة الكولسترول والدهون في الدم وتحسن وظائف الدورة الدموية وتمنع تجلط الدم ومقاومة لأمراض الشيخوخة وأعراضها.</a:t>
            </a:r>
            <a:endParaRPr lang="en-US" dirty="0" smtClean="0"/>
          </a:p>
          <a:p>
            <a:pPr algn="just">
              <a:buNone/>
            </a:pPr>
            <a:r>
              <a:rPr lang="ar-SA" dirty="0" smtClean="0"/>
              <a:t>		إن البحر المتوسط من البحار ذات الحساسية البيئية المتميزة، فهو من البحار شبه المغلقة، إذ لا تتجدد مياهه بشكل سريع وإنما يتم ذلك مره كل 90 سنه تقريبا بتبادل مياهه مع المحيط الأطلسي عبر مضيق جبل طارق اعتمادا على اختلاف ملوحة وكثافة الكتل المائية بينهما (مركز بحوث الأحياء البحرية ،2005 ).</a:t>
            </a:r>
            <a:endParaRPr lang="en-US" dirty="0" smtClean="0"/>
          </a:p>
          <a:p>
            <a:pPr algn="just">
              <a:buNone/>
            </a:pPr>
            <a:r>
              <a:rPr lang="ar-SA" dirty="0" smtClean="0"/>
              <a:t>		</a:t>
            </a:r>
            <a:endParaRPr lang="en-US" dirty="0" smtClean="0"/>
          </a:p>
          <a:p>
            <a:endParaRPr lang="ar-SA"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97859"/>
            <a:ext cx="8229600" cy="45719"/>
          </a:xfrm>
        </p:spPr>
        <p:txBody>
          <a:bodyPr>
            <a:normAutofit fontScale="90000"/>
          </a:bodyPr>
          <a:lstStyle/>
          <a:p>
            <a:endParaRPr lang="ar-SA" dirty="0"/>
          </a:p>
        </p:txBody>
      </p:sp>
      <p:graphicFrame>
        <p:nvGraphicFramePr>
          <p:cNvPr id="15" name="عنصر نائب للمحتوى 14"/>
          <p:cNvGraphicFramePr>
            <a:graphicFrameLocks noGrp="1"/>
          </p:cNvGraphicFramePr>
          <p:nvPr>
            <p:ph idx="1"/>
          </p:nvPr>
        </p:nvGraphicFramePr>
        <p:xfrm>
          <a:off x="636381" y="571473"/>
          <a:ext cx="7871239" cy="5214981"/>
        </p:xfrm>
        <a:graphic>
          <a:graphicData uri="http://schemas.openxmlformats.org/drawingml/2006/table">
            <a:tbl>
              <a:tblPr rtl="1"/>
              <a:tblGrid>
                <a:gridCol w="1133741"/>
                <a:gridCol w="733708"/>
                <a:gridCol w="733708"/>
                <a:gridCol w="667349"/>
                <a:gridCol w="400504"/>
                <a:gridCol w="866895"/>
                <a:gridCol w="866895"/>
                <a:gridCol w="866895"/>
                <a:gridCol w="1601544"/>
              </a:tblGrid>
              <a:tr h="228457">
                <a:tc>
                  <a:txBody>
                    <a:bodyPr/>
                    <a:lstStyle/>
                    <a:p>
                      <a:pPr algn="l" rtl="0">
                        <a:lnSpc>
                          <a:spcPct val="115000"/>
                        </a:lnSpc>
                        <a:spcAft>
                          <a:spcPts val="0"/>
                        </a:spcAft>
                      </a:pPr>
                      <a:r>
                        <a:rPr lang="en-US" sz="900" dirty="0" smtClean="0">
                          <a:latin typeface="Calibri"/>
                          <a:ea typeface="Calibri"/>
                          <a:cs typeface="Arial"/>
                        </a:rPr>
                        <a:t> </a:t>
                      </a:r>
                      <a:endParaRPr lang="en-US" sz="900" dirty="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90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200" b="1" dirty="0">
                          <a:latin typeface="Calibri"/>
                          <a:ea typeface="Calibri"/>
                          <a:cs typeface="Arial"/>
                        </a:rPr>
                        <a:t>Table </a:t>
                      </a:r>
                      <a:r>
                        <a:rPr lang="en-US" sz="1200" b="1" dirty="0" smtClean="0">
                          <a:latin typeface="Calibri"/>
                          <a:ea typeface="Calibri"/>
                          <a:cs typeface="Arial"/>
                        </a:rPr>
                        <a:t>2. </a:t>
                      </a:r>
                      <a:r>
                        <a:rPr lang="en-US" sz="1200" b="1" dirty="0">
                          <a:latin typeface="Calibri"/>
                          <a:ea typeface="Calibri"/>
                          <a:cs typeface="Arial"/>
                        </a:rPr>
                        <a:t>(continued</a:t>
                      </a:r>
                      <a:r>
                        <a:rPr lang="en-US" sz="1200" b="1" dirty="0" smtClean="0">
                          <a:latin typeface="Calibri"/>
                          <a:ea typeface="Calibri"/>
                          <a:cs typeface="Arial"/>
                        </a:rPr>
                        <a:t>)</a:t>
                      </a:r>
                      <a:endParaRPr lang="en-US" sz="900" dirty="0">
                        <a:latin typeface="Calibri"/>
                        <a:ea typeface="Calibri"/>
                        <a:cs typeface="Arial"/>
                      </a:endParaRPr>
                    </a:p>
                  </a:txBody>
                  <a:tcPr marL="57130" marR="57130" marT="0" marB="0">
                    <a:lnL>
                      <a:noFill/>
                    </a:lnL>
                    <a:lnR>
                      <a:noFill/>
                    </a:lnR>
                    <a:lnT>
                      <a:noFill/>
                    </a:lnT>
                    <a:lnB w="19050" cap="flat" cmpd="sng" algn="ctr">
                      <a:solidFill>
                        <a:srgbClr val="000000"/>
                      </a:solidFill>
                      <a:prstDash val="solid"/>
                      <a:round/>
                      <a:headEnd type="none" w="med" len="med"/>
                      <a:tailEnd type="none" w="med" len="med"/>
                    </a:lnB>
                  </a:tcPr>
                </a:tc>
              </a:tr>
              <a:tr h="185310">
                <a:tc>
                  <a:txBody>
                    <a:bodyPr/>
                    <a:lstStyle/>
                    <a:p>
                      <a:pPr algn="l" rtl="0">
                        <a:lnSpc>
                          <a:spcPct val="115000"/>
                        </a:lnSpc>
                        <a:spcAft>
                          <a:spcPts val="0"/>
                        </a:spcAft>
                      </a:pPr>
                      <a:r>
                        <a:rPr lang="en-US" sz="800" b="1">
                          <a:latin typeface="Calibri"/>
                          <a:ea typeface="Calibri"/>
                          <a:cs typeface="Arial"/>
                        </a:rPr>
                        <a:t>Turkmen </a:t>
                      </a:r>
                      <a:r>
                        <a:rPr lang="en-US" sz="800" b="1" i="1">
                          <a:latin typeface="Calibri"/>
                          <a:ea typeface="Calibri"/>
                          <a:cs typeface="Arial"/>
                        </a:rPr>
                        <a:t>et al</a:t>
                      </a:r>
                      <a:r>
                        <a:rPr lang="en-US" sz="800" b="1">
                          <a:latin typeface="Calibri"/>
                          <a:ea typeface="Calibri"/>
                          <a:cs typeface="Arial"/>
                        </a:rPr>
                        <a:t>.2005</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0.831</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1.808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4.078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2.201</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M. barbatus</a:t>
                      </a:r>
                      <a:r>
                        <a:rPr lang="en-US" sz="800" b="1">
                          <a:latin typeface="Calibri"/>
                          <a:ea typeface="Calibri"/>
                          <a:cs typeface="Arial"/>
                        </a:rPr>
                        <a: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Iskenderun Bay, Turkey</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rowSpan="2">
                  <a:txBody>
                    <a:bodyPr/>
                    <a:lstStyle/>
                    <a:p>
                      <a:pPr algn="l" rtl="0">
                        <a:lnSpc>
                          <a:spcPct val="115000"/>
                        </a:lnSpc>
                        <a:spcAft>
                          <a:spcPts val="0"/>
                        </a:spcAft>
                      </a:pPr>
                      <a:r>
                        <a:rPr lang="en-US" sz="800" b="1">
                          <a:latin typeface="Calibri"/>
                          <a:ea typeface="Calibri"/>
                          <a:cs typeface="Arial"/>
                        </a:rPr>
                        <a:t>Storelli  </a:t>
                      </a:r>
                      <a:r>
                        <a:rPr lang="en-US" sz="800" b="1" i="1">
                          <a:latin typeface="Calibri"/>
                          <a:ea typeface="Calibri"/>
                          <a:cs typeface="Arial"/>
                        </a:rPr>
                        <a:t>et al</a:t>
                      </a:r>
                      <a:r>
                        <a:rPr lang="en-US" sz="800" b="1">
                          <a:latin typeface="Calibri"/>
                          <a:ea typeface="Calibri"/>
                          <a:cs typeface="Arial"/>
                        </a:rPr>
                        <a:t>. 2005</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0.40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i="1">
                          <a:latin typeface="Calibri"/>
                          <a:ea typeface="Calibri"/>
                          <a:cs typeface="Arial"/>
                        </a:rPr>
                        <a:t>M. barbatus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Mediterranean Sea, Ionian </a:t>
                      </a:r>
                      <a:endParaRPr lang="en-US" sz="900">
                        <a:latin typeface="Calibri"/>
                        <a:ea typeface="Calibri"/>
                        <a:cs typeface="Arial"/>
                      </a:endParaRPr>
                    </a:p>
                    <a:p>
                      <a:pPr algn="l" rtl="0">
                        <a:lnSpc>
                          <a:spcPct val="115000"/>
                        </a:lnSpc>
                        <a:spcAft>
                          <a:spcPts val="0"/>
                        </a:spcAft>
                      </a:pPr>
                      <a:r>
                        <a:rPr lang="en-US" sz="800" b="1">
                          <a:latin typeface="Calibri"/>
                          <a:ea typeface="Calibri"/>
                          <a:cs typeface="Arial"/>
                        </a:rPr>
                        <a:t>Adriatic Sea</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0.49</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85310">
                <a:tc rowSpan="2">
                  <a:txBody>
                    <a:bodyPr/>
                    <a:lstStyle/>
                    <a:p>
                      <a:pPr algn="l" rtl="0">
                        <a:lnSpc>
                          <a:spcPct val="115000"/>
                        </a:lnSpc>
                        <a:spcAft>
                          <a:spcPts val="0"/>
                        </a:spcAft>
                      </a:pPr>
                      <a:r>
                        <a:rPr lang="en-US" sz="800" b="1">
                          <a:latin typeface="Calibri"/>
                          <a:ea typeface="Calibri"/>
                          <a:cs typeface="Arial"/>
                        </a:rPr>
                        <a:t>Storelli  </a:t>
                      </a:r>
                      <a:r>
                        <a:rPr lang="en-US" sz="800" b="1" i="1">
                          <a:latin typeface="Calibri"/>
                          <a:ea typeface="Calibri"/>
                          <a:cs typeface="Arial"/>
                        </a:rPr>
                        <a:t>et al</a:t>
                      </a:r>
                      <a:r>
                        <a:rPr lang="en-US" sz="800" b="1">
                          <a:latin typeface="Calibri"/>
                          <a:ea typeface="Calibri"/>
                          <a:cs typeface="Arial"/>
                        </a:rPr>
                        <a:t>. 2005</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i="1">
                          <a:latin typeface="Calibri"/>
                          <a:ea typeface="Calibri"/>
                          <a:cs typeface="Arial"/>
                        </a:rPr>
                        <a:t>T. thynnus                                                                                                                                                        </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Mediterranean Sea, Ionian</a:t>
                      </a:r>
                      <a:r>
                        <a:rPr lang="en-US" sz="800" b="1">
                          <a:solidFill>
                            <a:srgbClr val="FF0000"/>
                          </a:solidFill>
                          <a:latin typeface="Calibri"/>
                          <a:ea typeface="Calibri"/>
                          <a:cs typeface="Arial"/>
                        </a:rPr>
                        <a:t>  </a:t>
                      </a:r>
                      <a:r>
                        <a:rPr lang="en-US" sz="800" b="1">
                          <a:latin typeface="Calibri"/>
                          <a:ea typeface="Calibri"/>
                          <a:cs typeface="Arial"/>
                        </a:rPr>
                        <a:t>Sea, Turkey</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0.39</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0.21</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miver</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85310">
                <a:tc>
                  <a:txBody>
                    <a:bodyPr/>
                    <a:lstStyle/>
                    <a:p>
                      <a:pPr algn="l" rtl="0">
                        <a:lnSpc>
                          <a:spcPct val="115000"/>
                        </a:lnSpc>
                        <a:spcAft>
                          <a:spcPts val="0"/>
                        </a:spcAft>
                      </a:pPr>
                      <a:r>
                        <a:rPr lang="en-US" sz="800" b="1">
                          <a:latin typeface="Calibri"/>
                          <a:ea typeface="Calibri"/>
                          <a:cs typeface="Arial"/>
                        </a:rPr>
                        <a:t>Uluozlu </a:t>
                      </a:r>
                      <a:r>
                        <a:rPr lang="en-US" sz="800" b="1" i="1">
                          <a:latin typeface="Calibri"/>
                          <a:ea typeface="Calibri"/>
                          <a:cs typeface="Arial"/>
                        </a:rPr>
                        <a:t>et al</a:t>
                      </a:r>
                      <a:r>
                        <a:rPr lang="en-US" sz="800" b="1">
                          <a:latin typeface="Calibri"/>
                          <a:ea typeface="Calibri"/>
                          <a:cs typeface="Arial"/>
                        </a:rPr>
                        <a:t>. 2007</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0.45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0.84</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106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0.98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M. barbatus</a:t>
                      </a:r>
                      <a:r>
                        <a:rPr lang="en-US" sz="800" b="1">
                          <a:latin typeface="Calibri"/>
                          <a:ea typeface="Calibri"/>
                          <a:cs typeface="Arial"/>
                        </a:rPr>
                        <a: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Aegean Sea , Turkey</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8463">
                <a:tc rowSpan="3">
                  <a:txBody>
                    <a:bodyPr/>
                    <a:lstStyle/>
                    <a:p>
                      <a:pPr algn="ctr" rtl="0">
                        <a:lnSpc>
                          <a:spcPct val="115000"/>
                        </a:lnSpc>
                        <a:spcAft>
                          <a:spcPts val="0"/>
                        </a:spcAft>
                      </a:pPr>
                      <a:endParaRPr lang="en-US" sz="800" b="1" dirty="0" smtClean="0">
                        <a:latin typeface="Calibri"/>
                        <a:ea typeface="Calibri"/>
                        <a:cs typeface="Arial"/>
                      </a:endParaRPr>
                    </a:p>
                    <a:p>
                      <a:pPr algn="l" rtl="0">
                        <a:lnSpc>
                          <a:spcPct val="115000"/>
                        </a:lnSpc>
                        <a:spcAft>
                          <a:spcPts val="0"/>
                        </a:spcAft>
                      </a:pPr>
                      <a:r>
                        <a:rPr lang="en-US" sz="800" b="1" dirty="0" err="1" smtClean="0">
                          <a:latin typeface="Calibri"/>
                          <a:ea typeface="Calibri"/>
                          <a:cs typeface="Arial"/>
                        </a:rPr>
                        <a:t>Uluturhan</a:t>
                      </a:r>
                      <a:r>
                        <a:rPr lang="en-US" sz="800" b="1" dirty="0" smtClean="0">
                          <a:latin typeface="Calibri"/>
                          <a:ea typeface="Calibri"/>
                          <a:cs typeface="Arial"/>
                        </a:rPr>
                        <a:t> </a:t>
                      </a:r>
                      <a:r>
                        <a:rPr lang="en-US" sz="800" b="1" dirty="0">
                          <a:latin typeface="Calibri"/>
                          <a:ea typeface="Calibri"/>
                          <a:cs typeface="Arial"/>
                        </a:rPr>
                        <a:t>and </a:t>
                      </a:r>
                      <a:r>
                        <a:rPr lang="en-US" sz="800" b="1" dirty="0" err="1">
                          <a:latin typeface="Calibri"/>
                          <a:ea typeface="Calibri"/>
                          <a:cs typeface="Arial"/>
                        </a:rPr>
                        <a:t>Kucuksezgin</a:t>
                      </a:r>
                      <a:r>
                        <a:rPr lang="en-US" sz="800" b="1" dirty="0">
                          <a:latin typeface="Calibri"/>
                          <a:ea typeface="Calibri"/>
                          <a:cs typeface="Arial"/>
                        </a:rPr>
                        <a:t>, 2007</a:t>
                      </a:r>
                      <a:endParaRPr lang="en-US" sz="900" dirty="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0.208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0.152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2.508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0.143</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900" dirty="0">
                        <a:latin typeface="Calibri"/>
                        <a:ea typeface="Calibri"/>
                        <a:cs typeface="Arial"/>
                      </a:endParaRPr>
                    </a:p>
                    <a:p>
                      <a:pPr algn="ctr" rtl="0">
                        <a:lnSpc>
                          <a:spcPct val="115000"/>
                        </a:lnSpc>
                        <a:spcAft>
                          <a:spcPts val="0"/>
                        </a:spcAft>
                      </a:pPr>
                      <a:endParaRPr lang="en-US" sz="800" b="1" i="1" dirty="0" smtClean="0">
                        <a:latin typeface="Times New Roman"/>
                        <a:ea typeface="Calibri"/>
                        <a:cs typeface="Arial"/>
                      </a:endParaRPr>
                    </a:p>
                    <a:p>
                      <a:pPr algn="ctr" rtl="0">
                        <a:lnSpc>
                          <a:spcPct val="115000"/>
                        </a:lnSpc>
                        <a:spcAft>
                          <a:spcPts val="0"/>
                        </a:spcAft>
                      </a:pPr>
                      <a:endParaRPr lang="en-US" sz="800" b="1" i="1" dirty="0" smtClean="0">
                        <a:latin typeface="Times New Roman"/>
                        <a:ea typeface="Calibri"/>
                        <a:cs typeface="Arial"/>
                      </a:endParaRPr>
                    </a:p>
                    <a:p>
                      <a:pPr algn="ctr" rtl="0">
                        <a:lnSpc>
                          <a:spcPct val="115000"/>
                        </a:lnSpc>
                        <a:spcAft>
                          <a:spcPts val="0"/>
                        </a:spcAft>
                      </a:pPr>
                      <a:r>
                        <a:rPr lang="en-US" sz="800" b="1" i="1" dirty="0" smtClean="0">
                          <a:latin typeface="Times New Roman"/>
                          <a:ea typeface="Calibri"/>
                          <a:cs typeface="Arial"/>
                        </a:rPr>
                        <a:t>P</a:t>
                      </a:r>
                      <a:r>
                        <a:rPr lang="en-US" sz="800" b="1" i="1" dirty="0">
                          <a:latin typeface="Times New Roman"/>
                          <a:ea typeface="Calibri"/>
                          <a:cs typeface="Arial"/>
                        </a:rPr>
                        <a:t>. </a:t>
                      </a:r>
                      <a:r>
                        <a:rPr lang="en-US" sz="800" b="1" i="1" dirty="0" err="1">
                          <a:latin typeface="Times New Roman"/>
                          <a:ea typeface="Calibri"/>
                          <a:cs typeface="Arial"/>
                        </a:rPr>
                        <a:t>erythrinus</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rtl="0">
                        <a:lnSpc>
                          <a:spcPct val="115000"/>
                        </a:lnSpc>
                        <a:spcAft>
                          <a:spcPts val="0"/>
                        </a:spcAft>
                      </a:pPr>
                      <a:endParaRPr lang="en-US" sz="800" b="1" dirty="0" smtClean="0">
                        <a:latin typeface="Calibri"/>
                        <a:ea typeface="Calibri"/>
                        <a:cs typeface="Arial"/>
                      </a:endParaRPr>
                    </a:p>
                    <a:p>
                      <a:pPr algn="ctr" rtl="0">
                        <a:lnSpc>
                          <a:spcPct val="115000"/>
                        </a:lnSpc>
                        <a:spcAft>
                          <a:spcPts val="0"/>
                        </a:spcAft>
                      </a:pPr>
                      <a:endParaRPr lang="en-US" sz="800" b="1" dirty="0" smtClean="0">
                        <a:latin typeface="Calibri"/>
                        <a:ea typeface="Calibri"/>
                        <a:cs typeface="Arial"/>
                      </a:endParaRPr>
                    </a:p>
                    <a:p>
                      <a:pPr algn="ctr" rtl="0">
                        <a:lnSpc>
                          <a:spcPct val="115000"/>
                        </a:lnSpc>
                        <a:spcAft>
                          <a:spcPts val="0"/>
                        </a:spcAft>
                      </a:pPr>
                      <a:endParaRPr lang="en-US" sz="800" b="1" dirty="0" smtClean="0">
                        <a:latin typeface="Calibri"/>
                        <a:ea typeface="Calibri"/>
                        <a:cs typeface="Arial"/>
                      </a:endParaRPr>
                    </a:p>
                    <a:p>
                      <a:pPr algn="l" rtl="0">
                        <a:lnSpc>
                          <a:spcPct val="115000"/>
                        </a:lnSpc>
                        <a:spcAft>
                          <a:spcPts val="0"/>
                        </a:spcAft>
                      </a:pPr>
                      <a:r>
                        <a:rPr lang="en-US" sz="800" b="1" dirty="0" smtClean="0">
                          <a:latin typeface="Calibri"/>
                          <a:ea typeface="Calibri"/>
                          <a:cs typeface="Arial"/>
                        </a:rPr>
                        <a:t>Aegean </a:t>
                      </a:r>
                      <a:r>
                        <a:rPr lang="en-US" sz="800" b="1" dirty="0">
                          <a:latin typeface="Calibri"/>
                          <a:ea typeface="Calibri"/>
                          <a:cs typeface="Arial"/>
                        </a:rPr>
                        <a:t>Sea, Turkey</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6927">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0.986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0.440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2.549</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30.602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5.225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liver</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336927">
                <a:tc vMerge="1">
                  <a:txBody>
                    <a:bodyPr/>
                    <a:lstStyle/>
                    <a:p>
                      <a:pPr rtl="1"/>
                      <a:endParaRPr lang="ar-SA"/>
                    </a:p>
                  </a:txBody>
                  <a:tcPr/>
                </a:tc>
                <a:tc>
                  <a:txBody>
                    <a:bodyPr/>
                    <a:lstStyle/>
                    <a:p>
                      <a:pPr algn="ctr" rtl="0">
                        <a:lnSpc>
                          <a:spcPct val="115000"/>
                        </a:lnSpc>
                        <a:spcAft>
                          <a:spcPts val="0"/>
                        </a:spcAft>
                      </a:pPr>
                      <a:r>
                        <a:rPr lang="en-US" sz="800" b="1">
                          <a:latin typeface="Calibri"/>
                          <a:ea typeface="Calibri"/>
                          <a:cs typeface="Arial"/>
                        </a:rPr>
                        <a:t>0.311</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0.016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0.371</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57.645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800" b="1">
                          <a:latin typeface="Calibri"/>
                          <a:ea typeface="Calibri"/>
                          <a:cs typeface="Arial"/>
                        </a:rPr>
                        <a:t>1</a:t>
                      </a:r>
                      <a:r>
                        <a:rPr lang="en-US" sz="800" b="1">
                          <a:latin typeface="Calibri"/>
                          <a:ea typeface="Calibri"/>
                          <a:cs typeface="Arial"/>
                        </a:rPr>
                        <a:t>.249</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gonad</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85310">
                <a:tc rowSpan="2">
                  <a:txBody>
                    <a:bodyPr/>
                    <a:lstStyle/>
                    <a:p>
                      <a:pPr algn="l" rtl="0">
                        <a:lnSpc>
                          <a:spcPct val="115000"/>
                        </a:lnSpc>
                        <a:spcAft>
                          <a:spcPts val="0"/>
                        </a:spcAft>
                      </a:pPr>
                      <a:r>
                        <a:rPr lang="en-US" sz="800" b="1">
                          <a:latin typeface="Calibri"/>
                          <a:ea typeface="Calibri"/>
                          <a:cs typeface="Arial"/>
                        </a:rPr>
                        <a:t>Abdallah, 2008</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4.7</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42.0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S. aurita</a:t>
                      </a:r>
                      <a:r>
                        <a:rPr lang="en-US" sz="800" b="1">
                          <a:latin typeface="Calibri"/>
                          <a:ea typeface="Calibri"/>
                          <a:cs typeface="Arial"/>
                        </a:rPr>
                        <a: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Mediterranean Sea, Egypt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vMerge="1">
                  <a:txBody>
                    <a:bodyPr/>
                    <a:lstStyle/>
                    <a:p>
                      <a:pPr rtl="1"/>
                      <a:endParaRPr lang="ar-SA"/>
                    </a:p>
                  </a:txBody>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1.72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17.8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2.28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Times New Roman"/>
                          <a:ea typeface="Calibri"/>
                          <a:cs typeface="Arial"/>
                        </a:rPr>
                        <a:t>L. mormyrus</a:t>
                      </a:r>
                      <a:r>
                        <a:rPr lang="en-US" sz="800" b="1">
                          <a:latin typeface="Calibri"/>
                          <a:ea typeface="Calibri"/>
                          <a:cs typeface="Arial"/>
                        </a:rPr>
                        <a: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85310">
                <a:tc rowSpan="2">
                  <a:txBody>
                    <a:bodyPr/>
                    <a:lstStyle/>
                    <a:p>
                      <a:pPr algn="l" rtl="0">
                        <a:lnSpc>
                          <a:spcPct val="115000"/>
                        </a:lnSpc>
                        <a:spcAft>
                          <a:spcPts val="0"/>
                        </a:spcAft>
                      </a:pPr>
                      <a:r>
                        <a:rPr lang="en-US" sz="800" b="1">
                          <a:latin typeface="Calibri"/>
                          <a:ea typeface="Calibri"/>
                          <a:cs typeface="Arial"/>
                        </a:rPr>
                        <a:t>Uysal </a:t>
                      </a:r>
                      <a:r>
                        <a:rPr lang="en-US" sz="800" b="1" i="1">
                          <a:latin typeface="Calibri"/>
                          <a:ea typeface="Calibri"/>
                          <a:cs typeface="Arial"/>
                        </a:rPr>
                        <a:t>et al</a:t>
                      </a:r>
                      <a:r>
                        <a:rPr lang="en-US" sz="800" b="1">
                          <a:latin typeface="Calibri"/>
                          <a:ea typeface="Calibri"/>
                          <a:cs typeface="Arial"/>
                        </a:rPr>
                        <a:t>. 2008</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5.83</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1.54</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i="1">
                          <a:latin typeface="Times New Roman"/>
                          <a:ea typeface="Calibri"/>
                          <a:cs typeface="Arial"/>
                        </a:rPr>
                        <a:t>L. mormyrus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solidFill>
                            <a:srgbClr val="000000"/>
                          </a:solidFill>
                          <a:latin typeface="Calibri"/>
                          <a:ea typeface="Calibri"/>
                          <a:cs typeface="Arial"/>
                        </a:rPr>
                        <a:t>Antalya, Turkey</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vMerge="1">
                  <a:txBody>
                    <a:bodyPr/>
                    <a:lstStyle/>
                    <a:p>
                      <a:pPr rtl="1"/>
                      <a:endParaRPr lang="ar-SA"/>
                    </a:p>
                  </a:txBody>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43.36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1.96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gills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168463">
                <a:tc>
                  <a:txBody>
                    <a:bodyPr/>
                    <a:lstStyle/>
                    <a:p>
                      <a:pPr algn="l" rtl="0">
                        <a:lnSpc>
                          <a:spcPct val="115000"/>
                        </a:lnSpc>
                        <a:spcAft>
                          <a:spcPts val="0"/>
                        </a:spcAft>
                      </a:pPr>
                      <a:r>
                        <a:rPr lang="en-US" sz="800" b="1">
                          <a:latin typeface="Calibri"/>
                          <a:ea typeface="Calibri"/>
                          <a:cs typeface="Arial"/>
                        </a:rPr>
                        <a:t>Tuzan, 2009</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0.036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0.17</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75.5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0.96</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M. barbatus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Black Sea, Turkey</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rowSpan="2">
                  <a:txBody>
                    <a:bodyPr/>
                    <a:lstStyle/>
                    <a:p>
                      <a:pPr algn="l" rtl="0">
                        <a:lnSpc>
                          <a:spcPct val="115000"/>
                        </a:lnSpc>
                        <a:spcAft>
                          <a:spcPts val="0"/>
                        </a:spcAft>
                      </a:pPr>
                      <a:r>
                        <a:rPr lang="en-US" sz="800" b="1">
                          <a:latin typeface="Calibri"/>
                          <a:ea typeface="Calibri"/>
                          <a:cs typeface="Arial"/>
                        </a:rPr>
                        <a:t>Khalifa  </a:t>
                      </a:r>
                      <a:r>
                        <a:rPr lang="en-US" sz="800" b="1" i="1">
                          <a:latin typeface="Calibri"/>
                          <a:ea typeface="Calibri"/>
                          <a:cs typeface="Arial"/>
                        </a:rPr>
                        <a:t>et al</a:t>
                      </a:r>
                      <a:r>
                        <a:rPr lang="en-US" sz="800" b="1">
                          <a:latin typeface="Calibri"/>
                          <a:ea typeface="Calibri"/>
                          <a:cs typeface="Arial"/>
                        </a:rPr>
                        <a:t>. 2010</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0.329</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1.177</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S. aurita</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a:lnSpc>
                          <a:spcPct val="115000"/>
                        </a:lnSpc>
                        <a:spcAft>
                          <a:spcPts val="0"/>
                        </a:spcAft>
                      </a:pPr>
                      <a:r>
                        <a:rPr lang="en-US" sz="800" b="1">
                          <a:latin typeface="Calibri"/>
                          <a:ea typeface="Calibri"/>
                          <a:cs typeface="Arial"/>
                        </a:rPr>
                        <a:t>Libyan Coast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vMerge="1">
                  <a:txBody>
                    <a:bodyPr/>
                    <a:lstStyle/>
                    <a:p>
                      <a:pPr rtl="1"/>
                      <a:endParaRPr lang="ar-SA"/>
                    </a:p>
                  </a:txBody>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0.328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0.065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0.007</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Times New Roman"/>
                          <a:ea typeface="Calibri"/>
                          <a:cs typeface="Arial"/>
                        </a:rPr>
                        <a:t>P. erythrinus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85310">
                <a:tc>
                  <a:txBody>
                    <a:bodyPr/>
                    <a:lstStyle/>
                    <a:p>
                      <a:pPr algn="l" rtl="0">
                        <a:lnSpc>
                          <a:spcPct val="115000"/>
                        </a:lnSpc>
                        <a:spcAft>
                          <a:spcPts val="0"/>
                        </a:spcAft>
                      </a:pPr>
                      <a:r>
                        <a:rPr lang="en-US" sz="800" b="1">
                          <a:latin typeface="Calibri"/>
                          <a:ea typeface="Calibri"/>
                          <a:cs typeface="Arial"/>
                        </a:rPr>
                        <a:t>Mendil</a:t>
                      </a:r>
                      <a:r>
                        <a:rPr lang="en-US" sz="800" b="1" i="1">
                          <a:latin typeface="Calibri"/>
                          <a:ea typeface="Calibri"/>
                          <a:cs typeface="Arial"/>
                        </a:rPr>
                        <a:t> et al</a:t>
                      </a:r>
                      <a:r>
                        <a:rPr lang="en-US" sz="800" b="1">
                          <a:latin typeface="Calibri"/>
                          <a:ea typeface="Calibri"/>
                          <a:cs typeface="Arial"/>
                        </a:rPr>
                        <a:t>. 2010</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0.23</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0.40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17.8</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1.4</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muscles</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latin typeface="Calibri"/>
                          <a:ea typeface="Calibri"/>
                          <a:cs typeface="Arial"/>
                        </a:rPr>
                        <a:t>M. barbatus</a:t>
                      </a:r>
                      <a:r>
                        <a:rPr lang="en-US" sz="800" b="1">
                          <a:latin typeface="Calibri"/>
                          <a:ea typeface="Calibri"/>
                          <a:cs typeface="Arial"/>
                        </a:rPr>
                        <a:t>*</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a:latin typeface="Calibri"/>
                          <a:ea typeface="Calibri"/>
                          <a:cs typeface="Arial"/>
                        </a:rPr>
                        <a:t>Black Sea, Turkey</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8463">
                <a:tc rowSpan="6">
                  <a:txBody>
                    <a:bodyPr/>
                    <a:lstStyle/>
                    <a:p>
                      <a:pPr algn="l" rtl="0">
                        <a:lnSpc>
                          <a:spcPct val="115000"/>
                        </a:lnSpc>
                        <a:spcAft>
                          <a:spcPts val="0"/>
                        </a:spcAft>
                      </a:pPr>
                      <a:endParaRPr lang="en-US" sz="900" dirty="0">
                        <a:solidFill>
                          <a:schemeClr val="accent2"/>
                        </a:solidFill>
                        <a:latin typeface="Calibri"/>
                        <a:ea typeface="Calibri"/>
                        <a:cs typeface="Arial"/>
                      </a:endParaRPr>
                    </a:p>
                    <a:p>
                      <a:pPr algn="ctr" rtl="0">
                        <a:lnSpc>
                          <a:spcPct val="115000"/>
                        </a:lnSpc>
                        <a:spcAft>
                          <a:spcPts val="0"/>
                        </a:spcAft>
                      </a:pPr>
                      <a:endParaRPr lang="en-US" sz="800" b="1" dirty="0" smtClean="0">
                        <a:solidFill>
                          <a:schemeClr val="accent2"/>
                        </a:solidFill>
                        <a:latin typeface="Calibri"/>
                        <a:ea typeface="Calibri"/>
                        <a:cs typeface="Arial"/>
                      </a:endParaRPr>
                    </a:p>
                    <a:p>
                      <a:pPr algn="ctr" rtl="0">
                        <a:lnSpc>
                          <a:spcPct val="115000"/>
                        </a:lnSpc>
                        <a:spcAft>
                          <a:spcPts val="0"/>
                        </a:spcAft>
                      </a:pPr>
                      <a:endParaRPr lang="en-US" sz="800" b="1" dirty="0" smtClean="0">
                        <a:solidFill>
                          <a:schemeClr val="accent2"/>
                        </a:solidFill>
                        <a:latin typeface="Calibri"/>
                        <a:ea typeface="Calibri"/>
                        <a:cs typeface="Arial"/>
                      </a:endParaRPr>
                    </a:p>
                    <a:p>
                      <a:pPr algn="ctr" rtl="0">
                        <a:lnSpc>
                          <a:spcPct val="115000"/>
                        </a:lnSpc>
                        <a:spcAft>
                          <a:spcPts val="0"/>
                        </a:spcAft>
                      </a:pPr>
                      <a:r>
                        <a:rPr lang="en-US" sz="800" b="1" dirty="0" smtClean="0">
                          <a:solidFill>
                            <a:schemeClr val="accent2"/>
                          </a:solidFill>
                          <a:latin typeface="Calibri"/>
                          <a:ea typeface="Calibri"/>
                          <a:cs typeface="Arial"/>
                        </a:rPr>
                        <a:t>Present </a:t>
                      </a:r>
                      <a:r>
                        <a:rPr lang="en-US" sz="800" b="1" dirty="0">
                          <a:solidFill>
                            <a:schemeClr val="accent2"/>
                          </a:solidFill>
                          <a:latin typeface="Calibri"/>
                          <a:ea typeface="Calibri"/>
                          <a:cs typeface="Arial"/>
                        </a:rPr>
                        <a:t>study</a:t>
                      </a:r>
                      <a:endParaRPr lang="en-US" sz="900" dirty="0">
                        <a:solidFill>
                          <a:schemeClr val="accent2"/>
                        </a:solidFill>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0.064</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0.040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0.125</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4.907</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0.180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6">
                  <a:txBody>
                    <a:bodyPr/>
                    <a:lstStyle/>
                    <a:p>
                      <a:pPr algn="l" rtl="0">
                        <a:lnSpc>
                          <a:spcPct val="115000"/>
                        </a:lnSpc>
                        <a:spcAft>
                          <a:spcPts val="0"/>
                        </a:spcAft>
                      </a:pPr>
                      <a:endParaRPr lang="en-US" sz="900" dirty="0">
                        <a:solidFill>
                          <a:schemeClr val="accent2"/>
                        </a:solidFill>
                        <a:latin typeface="Calibri"/>
                        <a:ea typeface="Calibri"/>
                        <a:cs typeface="Arial"/>
                      </a:endParaRPr>
                    </a:p>
                    <a:p>
                      <a:pPr algn="l" rtl="0">
                        <a:lnSpc>
                          <a:spcPct val="115000"/>
                        </a:lnSpc>
                        <a:spcAft>
                          <a:spcPts val="0"/>
                        </a:spcAft>
                      </a:pPr>
                      <a:endParaRPr lang="en-US" sz="800" b="1" dirty="0" smtClean="0">
                        <a:solidFill>
                          <a:schemeClr val="accent2"/>
                        </a:solidFill>
                        <a:latin typeface="Calibri"/>
                        <a:ea typeface="Calibri"/>
                        <a:cs typeface="Arial"/>
                      </a:endParaRPr>
                    </a:p>
                    <a:p>
                      <a:pPr algn="l" rtl="0">
                        <a:lnSpc>
                          <a:spcPct val="115000"/>
                        </a:lnSpc>
                        <a:spcAft>
                          <a:spcPts val="0"/>
                        </a:spcAft>
                      </a:pPr>
                      <a:endParaRPr lang="en-US" sz="800" b="1" dirty="0" smtClean="0">
                        <a:solidFill>
                          <a:schemeClr val="accent2"/>
                        </a:solidFill>
                        <a:latin typeface="Calibri"/>
                        <a:ea typeface="Calibri"/>
                        <a:cs typeface="Arial"/>
                      </a:endParaRPr>
                    </a:p>
                    <a:p>
                      <a:pPr algn="l" rtl="0">
                        <a:lnSpc>
                          <a:spcPct val="115000"/>
                        </a:lnSpc>
                        <a:spcAft>
                          <a:spcPts val="0"/>
                        </a:spcAft>
                      </a:pPr>
                      <a:r>
                        <a:rPr lang="en-US" sz="800" b="1" dirty="0" smtClean="0">
                          <a:solidFill>
                            <a:schemeClr val="accent2"/>
                          </a:solidFill>
                          <a:latin typeface="Calibri"/>
                          <a:ea typeface="Calibri"/>
                          <a:cs typeface="Arial"/>
                        </a:rPr>
                        <a:t>muscles</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800" b="1" i="1">
                          <a:solidFill>
                            <a:schemeClr val="accent2"/>
                          </a:solidFill>
                          <a:latin typeface="Times New Roman"/>
                          <a:ea typeface="Calibri"/>
                          <a:cs typeface="Arial"/>
                        </a:rPr>
                        <a:t>P. erythrinus</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6">
                  <a:txBody>
                    <a:bodyPr/>
                    <a:lstStyle/>
                    <a:p>
                      <a:pPr algn="ctr" rtl="0">
                        <a:lnSpc>
                          <a:spcPct val="115000"/>
                        </a:lnSpc>
                        <a:spcAft>
                          <a:spcPts val="0"/>
                        </a:spcAft>
                      </a:pPr>
                      <a:endParaRPr lang="en-US" sz="900" dirty="0">
                        <a:solidFill>
                          <a:schemeClr val="accent2"/>
                        </a:solidFill>
                        <a:latin typeface="Calibri"/>
                        <a:ea typeface="Calibri"/>
                        <a:cs typeface="Arial"/>
                      </a:endParaRPr>
                    </a:p>
                    <a:p>
                      <a:pPr algn="ctr" rtl="0">
                        <a:lnSpc>
                          <a:spcPct val="115000"/>
                        </a:lnSpc>
                        <a:spcAft>
                          <a:spcPts val="0"/>
                        </a:spcAft>
                      </a:pPr>
                      <a:endParaRPr lang="en-US" sz="800" b="1" dirty="0" smtClean="0">
                        <a:solidFill>
                          <a:schemeClr val="accent2"/>
                        </a:solidFill>
                        <a:latin typeface="Calibri"/>
                        <a:ea typeface="Calibri"/>
                        <a:cs typeface="Arial"/>
                      </a:endParaRPr>
                    </a:p>
                    <a:p>
                      <a:pPr algn="l" rtl="0">
                        <a:lnSpc>
                          <a:spcPct val="115000"/>
                        </a:lnSpc>
                        <a:spcAft>
                          <a:spcPts val="0"/>
                        </a:spcAft>
                      </a:pPr>
                      <a:endParaRPr lang="en-US" sz="800" b="1" dirty="0" smtClean="0">
                        <a:solidFill>
                          <a:schemeClr val="accent2"/>
                        </a:solidFill>
                        <a:latin typeface="Calibri"/>
                        <a:ea typeface="Calibri"/>
                        <a:cs typeface="Arial"/>
                      </a:endParaRPr>
                    </a:p>
                    <a:p>
                      <a:pPr algn="l" rtl="0">
                        <a:lnSpc>
                          <a:spcPct val="115000"/>
                        </a:lnSpc>
                        <a:spcAft>
                          <a:spcPts val="0"/>
                        </a:spcAft>
                      </a:pPr>
                      <a:r>
                        <a:rPr lang="en-US" sz="800" b="1" dirty="0" err="1" smtClean="0">
                          <a:solidFill>
                            <a:schemeClr val="accent2"/>
                          </a:solidFill>
                          <a:latin typeface="Calibri"/>
                          <a:ea typeface="Calibri"/>
                          <a:cs typeface="Arial"/>
                        </a:rPr>
                        <a:t>Zelitan</a:t>
                      </a:r>
                      <a:r>
                        <a:rPr lang="en-US" sz="800" b="1" dirty="0" smtClean="0">
                          <a:solidFill>
                            <a:schemeClr val="accent2"/>
                          </a:solidFill>
                          <a:latin typeface="Calibri"/>
                          <a:ea typeface="Calibri"/>
                          <a:cs typeface="Arial"/>
                        </a:rPr>
                        <a:t> </a:t>
                      </a:r>
                      <a:r>
                        <a:rPr lang="en-US" sz="800" b="1" dirty="0">
                          <a:solidFill>
                            <a:schemeClr val="accent2"/>
                          </a:solidFill>
                          <a:latin typeface="Calibri"/>
                          <a:ea typeface="Calibri"/>
                          <a:cs typeface="Arial"/>
                        </a:rPr>
                        <a:t>region, Libya</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68463">
                <a:tc vMerge="1">
                  <a:txBody>
                    <a:bodyPr/>
                    <a:lstStyle/>
                    <a:p>
                      <a:pPr rtl="1"/>
                      <a:endParaRPr lang="ar-SA"/>
                    </a:p>
                  </a:txBody>
                  <a:tcPr/>
                </a:tc>
                <a:tc>
                  <a:txBody>
                    <a:bodyPr/>
                    <a:lstStyle/>
                    <a:p>
                      <a:pPr algn="ctr" rtl="0">
                        <a:lnSpc>
                          <a:spcPct val="115000"/>
                        </a:lnSpc>
                        <a:spcAft>
                          <a:spcPts val="0"/>
                        </a:spcAft>
                      </a:pPr>
                      <a:r>
                        <a:rPr lang="en-US" sz="800" b="1">
                          <a:solidFill>
                            <a:schemeClr val="accent2"/>
                          </a:solidFill>
                          <a:latin typeface="Calibri"/>
                          <a:ea typeface="Calibri"/>
                          <a:cs typeface="Arial"/>
                        </a:rPr>
                        <a:t>0.070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0.060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0.143</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5.325</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0.194</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r>
                        <a:rPr lang="en-US" sz="800" b="1" i="1" dirty="0">
                          <a:solidFill>
                            <a:schemeClr val="accent2"/>
                          </a:solidFill>
                          <a:latin typeface="Times New Roman"/>
                          <a:ea typeface="Calibri"/>
                          <a:cs typeface="Arial"/>
                        </a:rPr>
                        <a:t>L. </a:t>
                      </a:r>
                      <a:r>
                        <a:rPr lang="en-US" sz="800" b="1" i="1" dirty="0" err="1">
                          <a:solidFill>
                            <a:schemeClr val="accent2"/>
                          </a:solidFill>
                          <a:latin typeface="Times New Roman"/>
                          <a:ea typeface="Calibri"/>
                          <a:cs typeface="Arial"/>
                        </a:rPr>
                        <a:t>mormyrus</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68463">
                <a:tc vMerge="1">
                  <a:txBody>
                    <a:bodyPr/>
                    <a:lstStyle/>
                    <a:p>
                      <a:pPr rtl="1"/>
                      <a:endParaRPr lang="ar-SA"/>
                    </a:p>
                  </a:txBody>
                  <a:tcPr/>
                </a:tc>
                <a:tc>
                  <a:txBody>
                    <a:bodyPr/>
                    <a:lstStyle/>
                    <a:p>
                      <a:pPr algn="ctr" rtl="0">
                        <a:lnSpc>
                          <a:spcPct val="115000"/>
                        </a:lnSpc>
                        <a:spcAft>
                          <a:spcPts val="0"/>
                        </a:spcAft>
                      </a:pPr>
                      <a:r>
                        <a:rPr lang="en-US" sz="800" b="1">
                          <a:solidFill>
                            <a:schemeClr val="accent2"/>
                          </a:solidFill>
                          <a:latin typeface="Calibri"/>
                          <a:ea typeface="Calibri"/>
                          <a:cs typeface="Arial"/>
                        </a:rPr>
                        <a:t>0.072</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0.068</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0.199</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5.900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0.275</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r>
                        <a:rPr lang="en-US" sz="800" b="1" i="1" dirty="0">
                          <a:solidFill>
                            <a:schemeClr val="accent2"/>
                          </a:solidFill>
                          <a:latin typeface="Calibri"/>
                          <a:ea typeface="Calibri"/>
                          <a:cs typeface="Arial"/>
                        </a:rPr>
                        <a:t>M. </a:t>
                      </a:r>
                      <a:r>
                        <a:rPr lang="en-US" sz="800" b="1" i="1" dirty="0" err="1">
                          <a:solidFill>
                            <a:schemeClr val="accent2"/>
                          </a:solidFill>
                          <a:latin typeface="Calibri"/>
                          <a:ea typeface="Calibri"/>
                          <a:cs typeface="Arial"/>
                        </a:rPr>
                        <a:t>barbatus</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68463">
                <a:tc vMerge="1">
                  <a:txBody>
                    <a:bodyPr/>
                    <a:lstStyle/>
                    <a:p>
                      <a:pPr rtl="1"/>
                      <a:endParaRPr lang="ar-SA"/>
                    </a:p>
                  </a:txBody>
                  <a:tcPr/>
                </a:tc>
                <a:tc>
                  <a:txBody>
                    <a:bodyPr/>
                    <a:lstStyle/>
                    <a:p>
                      <a:pPr algn="ctr" rtl="0">
                        <a:lnSpc>
                          <a:spcPct val="115000"/>
                        </a:lnSpc>
                        <a:spcAft>
                          <a:spcPts val="0"/>
                        </a:spcAft>
                      </a:pPr>
                      <a:r>
                        <a:rPr lang="en-US" sz="800" b="1">
                          <a:solidFill>
                            <a:schemeClr val="accent2"/>
                          </a:solidFill>
                          <a:latin typeface="Calibri"/>
                          <a:ea typeface="Calibri"/>
                          <a:cs typeface="Arial"/>
                        </a:rPr>
                        <a:t>0.032</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0.040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0.098</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3.965</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0.175</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r>
                        <a:rPr lang="en-US" sz="800" b="1" i="1" dirty="0">
                          <a:solidFill>
                            <a:schemeClr val="accent2"/>
                          </a:solidFill>
                          <a:latin typeface="Calibri"/>
                          <a:ea typeface="Calibri"/>
                          <a:cs typeface="Arial"/>
                        </a:rPr>
                        <a:t>S. </a:t>
                      </a:r>
                      <a:r>
                        <a:rPr lang="en-US" sz="800" b="1" i="1" dirty="0" err="1">
                          <a:solidFill>
                            <a:schemeClr val="accent2"/>
                          </a:solidFill>
                          <a:latin typeface="Calibri"/>
                          <a:ea typeface="Calibri"/>
                          <a:cs typeface="Arial"/>
                        </a:rPr>
                        <a:t>aurita</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68463">
                <a:tc vMerge="1">
                  <a:txBody>
                    <a:bodyPr/>
                    <a:lstStyle/>
                    <a:p>
                      <a:pPr rtl="1"/>
                      <a:endParaRPr lang="ar-SA"/>
                    </a:p>
                  </a:txBody>
                  <a:tcPr/>
                </a:tc>
                <a:tc>
                  <a:txBody>
                    <a:bodyPr/>
                    <a:lstStyle/>
                    <a:p>
                      <a:pPr algn="ctr" rtl="0">
                        <a:lnSpc>
                          <a:spcPct val="115000"/>
                        </a:lnSpc>
                        <a:spcAft>
                          <a:spcPts val="0"/>
                        </a:spcAft>
                      </a:pPr>
                      <a:r>
                        <a:rPr lang="en-US" sz="800" b="1">
                          <a:solidFill>
                            <a:schemeClr val="accent2"/>
                          </a:solidFill>
                          <a:latin typeface="Calibri"/>
                          <a:ea typeface="Calibri"/>
                          <a:cs typeface="Arial"/>
                        </a:rPr>
                        <a:t>0.058</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0.021</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0.108</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3.907</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0.152</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r>
                        <a:rPr lang="en-US" sz="800" b="1" i="1" dirty="0">
                          <a:solidFill>
                            <a:schemeClr val="accent2"/>
                          </a:solidFill>
                          <a:latin typeface="Times New Roman"/>
                          <a:ea typeface="Calibri"/>
                          <a:cs typeface="Arial"/>
                        </a:rPr>
                        <a:t>T. </a:t>
                      </a:r>
                      <a:r>
                        <a:rPr lang="en-US" sz="800" b="1" i="1" dirty="0" err="1">
                          <a:solidFill>
                            <a:schemeClr val="accent2"/>
                          </a:solidFill>
                          <a:latin typeface="Times New Roman"/>
                          <a:ea typeface="Calibri"/>
                          <a:cs typeface="Arial"/>
                        </a:rPr>
                        <a:t>meditrraneus</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68463">
                <a:tc vMerge="1">
                  <a:txBody>
                    <a:bodyPr/>
                    <a:lstStyle/>
                    <a:p>
                      <a:pPr rtl="1"/>
                      <a:endParaRPr lang="ar-SA"/>
                    </a:p>
                  </a:txBody>
                  <a:tcPr/>
                </a:tc>
                <a:tc>
                  <a:txBody>
                    <a:bodyPr/>
                    <a:lstStyle/>
                    <a:p>
                      <a:pPr algn="ctr" rtl="0">
                        <a:lnSpc>
                          <a:spcPct val="115000"/>
                        </a:lnSpc>
                        <a:spcAft>
                          <a:spcPts val="0"/>
                        </a:spcAft>
                      </a:pPr>
                      <a:r>
                        <a:rPr lang="en-US" sz="800" b="1">
                          <a:solidFill>
                            <a:schemeClr val="accent2"/>
                          </a:solidFill>
                          <a:latin typeface="Calibri"/>
                          <a:ea typeface="Calibri"/>
                          <a:cs typeface="Arial"/>
                        </a:rPr>
                        <a:t>0.298</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0.080</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0.157</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4.702</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solidFill>
                            <a:schemeClr val="accent2"/>
                          </a:solidFill>
                          <a:latin typeface="Calibri"/>
                          <a:ea typeface="Calibri"/>
                          <a:cs typeface="Arial"/>
                        </a:rPr>
                        <a:t>0.176</a:t>
                      </a:r>
                      <a:endParaRPr lang="en-US" sz="90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r>
                        <a:rPr lang="en-US" sz="800" b="1" i="1" dirty="0">
                          <a:solidFill>
                            <a:schemeClr val="accent2"/>
                          </a:solidFill>
                          <a:latin typeface="Calibri"/>
                          <a:ea typeface="Calibri"/>
                          <a:cs typeface="Arial"/>
                        </a:rPr>
                        <a:t>T. </a:t>
                      </a:r>
                      <a:r>
                        <a:rPr lang="en-US" sz="800" b="1" i="1" dirty="0" err="1">
                          <a:solidFill>
                            <a:schemeClr val="accent2"/>
                          </a:solidFill>
                          <a:latin typeface="Calibri"/>
                          <a:ea typeface="Calibri"/>
                          <a:cs typeface="Arial"/>
                        </a:rPr>
                        <a:t>thynnus</a:t>
                      </a:r>
                      <a:r>
                        <a:rPr lang="en-US" sz="800" b="1" i="1" dirty="0">
                          <a:solidFill>
                            <a:schemeClr val="accent2"/>
                          </a:solidFill>
                          <a:latin typeface="Calibri"/>
                          <a:ea typeface="Calibri"/>
                          <a:cs typeface="Arial"/>
                        </a:rPr>
                        <a:t>                                                                                                                                                        </a:t>
                      </a:r>
                      <a:endParaRPr lang="en-US" sz="900" dirty="0">
                        <a:solidFill>
                          <a:schemeClr val="accent2"/>
                        </a:solidFill>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85310">
                <a:tc>
                  <a:txBody>
                    <a:bodyPr/>
                    <a:lstStyle/>
                    <a:p>
                      <a:pPr algn="l" rtl="0">
                        <a:lnSpc>
                          <a:spcPct val="115000"/>
                        </a:lnSpc>
                        <a:spcAft>
                          <a:spcPts val="0"/>
                        </a:spcAft>
                      </a:pPr>
                      <a:r>
                        <a:rPr lang="en-US" sz="800" b="1">
                          <a:latin typeface="Calibri"/>
                          <a:ea typeface="Calibri"/>
                          <a:cs typeface="Arial"/>
                        </a:rPr>
                        <a:t>WHO, 1990 ,1993**</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0.5</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2.0</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20.0</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900" dirty="0">
                        <a:latin typeface="Calibri"/>
                        <a:ea typeface="Calibri"/>
                        <a:cs typeface="Arial"/>
                      </a:endParaRPr>
                    </a:p>
                    <a:p>
                      <a:pPr algn="l" rtl="0">
                        <a:lnSpc>
                          <a:spcPct val="115000"/>
                        </a:lnSpc>
                        <a:spcAft>
                          <a:spcPts val="0"/>
                        </a:spcAft>
                      </a:pPr>
                      <a:r>
                        <a:rPr lang="en-US" sz="800" b="1" dirty="0">
                          <a:latin typeface="Calibri"/>
                          <a:ea typeface="Calibri"/>
                          <a:cs typeface="Arial"/>
                        </a:rPr>
                        <a:t>muscles</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l" rtl="0">
                        <a:lnSpc>
                          <a:spcPct val="115000"/>
                        </a:lnSpc>
                        <a:spcAft>
                          <a:spcPts val="0"/>
                        </a:spcAft>
                      </a:pPr>
                      <a:endParaRPr lang="en-US" sz="900" dirty="0">
                        <a:latin typeface="Calibri"/>
                        <a:ea typeface="Calibri"/>
                        <a:cs typeface="Arial"/>
                      </a:endParaRPr>
                    </a:p>
                    <a:p>
                      <a:pPr algn="l" rtl="0">
                        <a:lnSpc>
                          <a:spcPct val="115000"/>
                        </a:lnSpc>
                        <a:spcAft>
                          <a:spcPts val="0"/>
                        </a:spcAft>
                      </a:pPr>
                      <a:r>
                        <a:rPr lang="en-US" sz="800" b="1" dirty="0">
                          <a:latin typeface="Calibri"/>
                          <a:ea typeface="Calibri"/>
                          <a:cs typeface="Arial"/>
                        </a:rPr>
                        <a:t>The maximum Permissible limits</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5310">
                <a:tc>
                  <a:txBody>
                    <a:bodyPr/>
                    <a:lstStyle/>
                    <a:p>
                      <a:pPr algn="l" rtl="0">
                        <a:lnSpc>
                          <a:spcPct val="115000"/>
                        </a:lnSpc>
                        <a:spcAft>
                          <a:spcPts val="0"/>
                        </a:spcAft>
                      </a:pPr>
                      <a:r>
                        <a:rPr lang="en-US" sz="800" b="1" dirty="0">
                          <a:latin typeface="Calibri"/>
                          <a:ea typeface="Calibri"/>
                          <a:cs typeface="Arial"/>
                        </a:rPr>
                        <a:t>NHMR***</a:t>
                      </a:r>
                      <a:endParaRPr lang="en-US" sz="900" dirty="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0.2</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150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10</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r h="185316">
                <a:tc>
                  <a:txBody>
                    <a:bodyPr/>
                    <a:lstStyle/>
                    <a:p>
                      <a:pPr algn="l" rtl="0">
                        <a:lnSpc>
                          <a:spcPct val="115000"/>
                        </a:lnSpc>
                        <a:spcAft>
                          <a:spcPts val="0"/>
                        </a:spcAft>
                      </a:pPr>
                      <a:r>
                        <a:rPr lang="en-US" sz="800" b="1">
                          <a:latin typeface="Calibri"/>
                          <a:ea typeface="Calibri"/>
                          <a:cs typeface="Arial"/>
                        </a:rPr>
                        <a:t>WHO, 1977****</a:t>
                      </a:r>
                      <a:endParaRPr lang="en-US" sz="900">
                        <a:latin typeface="Calibri"/>
                        <a:ea typeface="Calibri"/>
                        <a:cs typeface="Arial"/>
                      </a:endParaRPr>
                    </a:p>
                  </a:txBody>
                  <a:tcPr marL="57130" marR="571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2.0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2.0</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a:latin typeface="Calibri"/>
                          <a:ea typeface="Calibri"/>
                          <a:cs typeface="Arial"/>
                        </a:rPr>
                        <a:t>100</a:t>
                      </a:r>
                      <a:endParaRPr lang="en-US" sz="90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800" b="1" dirty="0">
                          <a:latin typeface="Calibri"/>
                          <a:ea typeface="Calibri"/>
                          <a:cs typeface="Arial"/>
                        </a:rPr>
                        <a:t>10</a:t>
                      </a: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gn="l" rtl="0">
                        <a:lnSpc>
                          <a:spcPct val="115000"/>
                        </a:lnSpc>
                        <a:spcAft>
                          <a:spcPts val="0"/>
                        </a:spcAft>
                      </a:pPr>
                      <a:endParaRPr lang="en-US" sz="900" dirty="0">
                        <a:latin typeface="Calibri"/>
                        <a:ea typeface="Calibri"/>
                        <a:cs typeface="Arial"/>
                      </a:endParaRPr>
                    </a:p>
                  </a:txBody>
                  <a:tcPr marL="57130" marR="57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rtl="1"/>
                      <a:endParaRPr lang="ar-SA"/>
                    </a:p>
                  </a:txBody>
                  <a:tcPr/>
                </a:tc>
              </a:tr>
            </a:tbl>
          </a:graphicData>
        </a:graphic>
      </p:graphicFrame>
      <p:sp>
        <p:nvSpPr>
          <p:cNvPr id="4" name="مربع نص 3"/>
          <p:cNvSpPr txBox="1"/>
          <p:nvPr/>
        </p:nvSpPr>
        <p:spPr>
          <a:xfrm>
            <a:off x="571472" y="5857892"/>
            <a:ext cx="7929618" cy="276999"/>
          </a:xfrm>
          <a:prstGeom prst="rect">
            <a:avLst/>
          </a:prstGeom>
          <a:noFill/>
        </p:spPr>
        <p:txBody>
          <a:bodyPr wrap="square" rtlCol="1">
            <a:spAutoFit/>
          </a:bodyPr>
          <a:lstStyle/>
          <a:p>
            <a:pPr algn="l"/>
            <a:r>
              <a:rPr lang="en-US" sz="1050" dirty="0" smtClean="0"/>
              <a:t>*On dry weight basis          **Ahmed and Hussein(2004)     ***Al-</a:t>
            </a:r>
            <a:r>
              <a:rPr lang="en-US" sz="1050" dirty="0" err="1" smtClean="0"/>
              <a:t>Yousuf</a:t>
            </a:r>
            <a:r>
              <a:rPr lang="en-US" sz="1050" dirty="0" smtClean="0"/>
              <a:t> et al.(2000)        ****</a:t>
            </a:r>
            <a:r>
              <a:rPr lang="en-US" sz="1050" dirty="0" err="1" smtClean="0"/>
              <a:t>Hamed</a:t>
            </a:r>
            <a:r>
              <a:rPr lang="en-US" sz="1050" dirty="0" smtClean="0"/>
              <a:t> (1998</a:t>
            </a:r>
            <a:r>
              <a:rPr lang="en-US" sz="1200" b="1" dirty="0" smtClean="0"/>
              <a:t>)</a:t>
            </a:r>
            <a:endParaRPr lang="ar-SA" sz="1200" dirty="0"/>
          </a:p>
        </p:txBody>
      </p:sp>
    </p:spTree>
  </p:cSld>
  <p:clrMapOvr>
    <a:masterClrMapping/>
  </p:clrMapOvr>
  <p:transition spd="slow">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buNone/>
            </a:pPr>
            <a:r>
              <a:rPr lang="ar-SA" sz="8800" dirty="0" smtClean="0">
                <a:cs typeface="Old Antic Decorative" pitchFamily="2" charset="-78"/>
              </a:rPr>
              <a:t>وشكراً على حسن الاستماع </a:t>
            </a:r>
            <a:endParaRPr lang="ar-SA" sz="8800" dirty="0">
              <a:cs typeface="Old Antic Decorative"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10000"/>
          </a:bodyPr>
          <a:lstStyle/>
          <a:p>
            <a:pPr algn="just">
              <a:lnSpc>
                <a:spcPct val="150000"/>
              </a:lnSpc>
              <a:buNone/>
            </a:pPr>
            <a:r>
              <a:rPr lang="ar-SA" dirty="0" smtClean="0">
                <a:solidFill>
                  <a:schemeClr val="accent2">
                    <a:lumMod val="75000"/>
                  </a:schemeClr>
                </a:solidFill>
              </a:rPr>
              <a:t>	</a:t>
            </a:r>
            <a:r>
              <a:rPr lang="ar-SA" dirty="0" smtClean="0"/>
              <a:t>	والبحر المتوسط بحر حيوي بالغ الأهمية في استقرار الدول المطلة على سواحله وانتعاش اقتصادها . وأدت أهميته  وحيويته إلى نمو سريع للحركة الاقتصادية من خلال الأنشطة الصناعية والحرفية المتعددة والمتزايدة والتي صارت مصدر قلق في الآونة الأخيرة وشكلت عبئا على بيئته ذات الخصوصية الحساسة ، حيث ظهرت مؤشرات التلوث الناتجة عن هذا الكم الهائل من مصادر التلوث التي تؤثر على رقعة البحر المتوسط من مدن وتجمعات سكانية ومواني ومصانع مختلفة الأحجام والأغراض ومصاف وحقول نفطية برية وبحرية وحركة ملاحة كثيفة لنقل كافة المنتجات النفطية والصناعية والزراعية بين دول العالم عبر هذا البحر.</a:t>
            </a:r>
            <a:endParaRPr lang="ar-SA"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10000"/>
          </a:bodyPr>
          <a:lstStyle/>
          <a:p>
            <a:pPr algn="just">
              <a:buNone/>
            </a:pPr>
            <a:r>
              <a:rPr lang="ar-SA" dirty="0" smtClean="0"/>
              <a:t>		ويعتبر البحر المتوسط الحوض النهائي لكثير من الملوثات التي لا يمكن تحديد أو حصر مصادرها والتي تصله عبر ما تجمعه وتحمله الأنهار والوديان من مصباتها طوال رحلتها وجريانها من أماكن بعيدة حتى تستقر فيه. وقد تزايدت هذه المصادر عددا وحجما حتى ظهرت مؤشرات التلوث واضحة (مركز بحوث الأحياء البحرية، 2005). فتلوث البحر المتوسط بات حقيقة صارخة وخطر يتضخم كل يوم فهو يحتوى على 20% من نسبة التلوث البحري في الكرة الأرضية ، ويصنف على أنة من أكثر بحار العالم تلوثا بالمخلفات النفطية (1988,</a:t>
            </a:r>
            <a:r>
              <a:rPr lang="en-US" dirty="0" smtClean="0"/>
              <a:t>UNEB</a:t>
            </a:r>
            <a:r>
              <a:rPr lang="ar-SA" dirty="0" smtClean="0"/>
              <a:t> ،العظمة، 2006).</a:t>
            </a:r>
            <a:endParaRPr lang="en-US" dirty="0" smtClean="0"/>
          </a:p>
          <a:p>
            <a:pPr algn="just">
              <a:buNone/>
            </a:pPr>
            <a:r>
              <a:rPr lang="ar-SA" dirty="0" smtClean="0"/>
              <a:t>		وتعتبر المعادن الثقيلة من اخطر الملوثات على الكائنات المائية وصحة الإنسان. وتتعدد مصادر تلوث البيئة البحرية بهذه المعادن ، فبعض المبيدات المعروفة تحتوى في تركيبها على معادن ثقيلة كالزنك </a:t>
            </a:r>
            <a:r>
              <a:rPr lang="ar-SA" dirty="0" err="1" smtClean="0"/>
              <a:t>والمنجنيز</a:t>
            </a:r>
            <a:r>
              <a:rPr lang="ar-SA" dirty="0" smtClean="0"/>
              <a:t> والنحاس وغيرها، ويعتبر الصرف الصحي والصناعي والزراعي من أهم مصادر تلوث المياه الطبيعية بالمعادن المختلفة ، هذا بالإضافة إلى الأنشطة المتعددة للإنسان المتعلقة بالبحار مثل المواني وأعمال الصيد والأنشطة السياحية المختلفة (</a:t>
            </a:r>
            <a:r>
              <a:rPr lang="en-US" dirty="0" err="1" smtClean="0"/>
              <a:t>Canli</a:t>
            </a:r>
            <a:r>
              <a:rPr lang="en-US" dirty="0" smtClean="0"/>
              <a:t> et al., 1998</a:t>
            </a:r>
            <a:r>
              <a:rPr lang="ar-SA" dirty="0" smtClean="0"/>
              <a:t>).</a:t>
            </a:r>
            <a:endParaRPr lang="en-US" dirty="0" smtClean="0"/>
          </a:p>
          <a:p>
            <a:endParaRPr lang="ar-SA"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r>
              <a:rPr lang="ar-SA" b="1" dirty="0" smtClean="0"/>
              <a:t>ومن</a:t>
            </a:r>
            <a:r>
              <a:rPr lang="ar-SA" dirty="0" smtClean="0"/>
              <a:t> </a:t>
            </a:r>
            <a:r>
              <a:rPr lang="ar-SA" b="1" dirty="0" smtClean="0"/>
              <a:t>أهم المعادن الثقيلة التي تلوث البيئة البحرية:</a:t>
            </a:r>
            <a:r>
              <a:rPr lang="en-US" dirty="0" smtClean="0"/>
              <a:t/>
            </a:r>
            <a:br>
              <a:rPr lang="en-US" dirty="0" smtClean="0"/>
            </a:br>
            <a:endParaRPr lang="ar-SA" dirty="0"/>
          </a:p>
        </p:txBody>
      </p:sp>
      <p:sp>
        <p:nvSpPr>
          <p:cNvPr id="3" name="عنصر نائب للمحتوى 2"/>
          <p:cNvSpPr>
            <a:spLocks noGrp="1"/>
          </p:cNvSpPr>
          <p:nvPr>
            <p:ph idx="1"/>
          </p:nvPr>
        </p:nvSpPr>
        <p:spPr>
          <a:xfrm>
            <a:off x="357158" y="1357298"/>
            <a:ext cx="8329642" cy="4768865"/>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just">
              <a:buNone/>
            </a:pPr>
            <a:r>
              <a:rPr lang="en-US" b="1" dirty="0" smtClean="0"/>
              <a:t>I</a:t>
            </a:r>
            <a:r>
              <a:rPr lang="ar-SA" b="1" dirty="0" smtClean="0"/>
              <a:t> -</a:t>
            </a:r>
            <a:r>
              <a:rPr lang="ar-SA" b="1" dirty="0" err="1" smtClean="0"/>
              <a:t>الزئبق</a:t>
            </a:r>
            <a:r>
              <a:rPr lang="ar-SA" b="1" dirty="0" smtClean="0"/>
              <a:t> (</a:t>
            </a:r>
            <a:r>
              <a:rPr lang="en-US" b="1" dirty="0" smtClean="0"/>
              <a:t>Hg</a:t>
            </a:r>
            <a:r>
              <a:rPr lang="ar-SA" b="1" dirty="0" smtClean="0"/>
              <a:t>) </a:t>
            </a:r>
            <a:r>
              <a:rPr lang="en-US" b="1" dirty="0" smtClean="0"/>
              <a:t>Mercury </a:t>
            </a:r>
            <a:endParaRPr lang="en-US" dirty="0" smtClean="0"/>
          </a:p>
          <a:p>
            <a:pPr algn="just">
              <a:lnSpc>
                <a:spcPct val="150000"/>
              </a:lnSpc>
              <a:buNone/>
            </a:pPr>
            <a:r>
              <a:rPr lang="ar-SA" dirty="0" smtClean="0"/>
              <a:t>     وهو من أكثر المعادن الثقيلة سمية ، وهو الفلز الوحيد الذي يوجد سائلاً في درجات الحرارة العادية، ونظراً لاستخداماته الواسعة ولأملاحه في المجالات الصناعية والطبية والزراعية، فقد أدى ذلك لتلويث الوسط المحيط وخاصة البيئة البحرية(الفوج، 2003).</a:t>
            </a:r>
            <a:endParaRPr lang="en-US" dirty="0" smtClean="0"/>
          </a:p>
          <a:p>
            <a:endParaRPr lang="ar-SA" dirty="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690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0000"/>
          </a:bodyPr>
          <a:lstStyle/>
          <a:p>
            <a:pPr algn="r"/>
            <a:r>
              <a:rPr lang="ar-SA" b="1" dirty="0" smtClean="0">
                <a:solidFill>
                  <a:srgbClr val="FF0000"/>
                </a:solidFill>
              </a:rPr>
              <a:t>مصادر تلوث البيئة البحرية </a:t>
            </a:r>
            <a:r>
              <a:rPr lang="ar-SA" b="1" dirty="0" err="1" smtClean="0">
                <a:solidFill>
                  <a:srgbClr val="FF0000"/>
                </a:solidFill>
              </a:rPr>
              <a:t>بالزئبق</a:t>
            </a:r>
            <a:r>
              <a:rPr lang="ar-SA" b="1" dirty="0" smtClean="0">
                <a:solidFill>
                  <a:srgbClr val="FF0000"/>
                </a:solidFill>
              </a:rPr>
              <a:t>:</a:t>
            </a:r>
            <a:r>
              <a:rPr lang="en-US" dirty="0" smtClean="0"/>
              <a:t/>
            </a:r>
            <a:br>
              <a:rPr lang="en-US" dirty="0" smtClean="0"/>
            </a:br>
            <a:endParaRPr lang="ar-SA" dirty="0"/>
          </a:p>
        </p:txBody>
      </p:sp>
      <p:sp>
        <p:nvSpPr>
          <p:cNvPr id="3" name="عنصر نائب للمحتوى 2"/>
          <p:cNvSpPr>
            <a:spLocks noGrp="1"/>
          </p:cNvSpPr>
          <p:nvPr>
            <p:ph idx="1"/>
          </p:nvPr>
        </p:nvSpPr>
        <p:spPr>
          <a:xfrm>
            <a:off x="0" y="857232"/>
            <a:ext cx="9429784" cy="600076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7500" lnSpcReduction="20000"/>
          </a:bodyPr>
          <a:lstStyle/>
          <a:p>
            <a:pPr algn="just"/>
            <a:r>
              <a:rPr lang="ar-SA" sz="3400" dirty="0" smtClean="0"/>
              <a:t>1-  الهواء الناجم عن الأنشطة الصناعية وحرق النفايات، حيث تحدث سلسلة من التفاعلات والتحولات الكيميائية المعقدة خلال تحركها في الهواء؛ مما ينتج عنه أحد المركبات العضوية التي تسمى </a:t>
            </a:r>
            <a:r>
              <a:rPr lang="ar-SA" sz="3400" dirty="0" err="1" smtClean="0"/>
              <a:t>ميثيل</a:t>
            </a:r>
            <a:r>
              <a:rPr lang="ar-SA" sz="3400" dirty="0" smtClean="0"/>
              <a:t> </a:t>
            </a:r>
            <a:r>
              <a:rPr lang="ar-SA" sz="3400" dirty="0" err="1" smtClean="0"/>
              <a:t>الزئبق</a:t>
            </a:r>
            <a:r>
              <a:rPr lang="ar-SA" sz="3400" dirty="0" smtClean="0"/>
              <a:t> ، وهو مادة سهلة الامتصاص من قبل أنسجة الكائنات الحية وليس من السهل</a:t>
            </a:r>
            <a:r>
              <a:rPr lang="ar-SA" sz="1000" dirty="0" smtClean="0"/>
              <a:t> </a:t>
            </a:r>
            <a:r>
              <a:rPr lang="ar-SA" sz="3400" dirty="0" smtClean="0"/>
              <a:t>أن</a:t>
            </a:r>
            <a:r>
              <a:rPr lang="ar-SA" sz="1000" dirty="0" smtClean="0"/>
              <a:t> </a:t>
            </a:r>
            <a:r>
              <a:rPr lang="ar-SA" sz="3400" dirty="0" smtClean="0"/>
              <a:t>تزول أو تتلاشى(نشرة البيئة البحرية،</a:t>
            </a:r>
            <a:r>
              <a:rPr lang="ar-SA" sz="1000" dirty="0" smtClean="0"/>
              <a:t> </a:t>
            </a:r>
            <a:r>
              <a:rPr lang="ar-SA" sz="2600" dirty="0" smtClean="0"/>
              <a:t>2001).</a:t>
            </a:r>
          </a:p>
          <a:p>
            <a:pPr algn="just">
              <a:buNone/>
            </a:pPr>
            <a:endParaRPr lang="en-US" sz="1100" dirty="0" smtClean="0"/>
          </a:p>
          <a:p>
            <a:pPr algn="just"/>
            <a:r>
              <a:rPr lang="ar-SA" sz="3400" dirty="0" smtClean="0"/>
              <a:t>2-  المخلفات الصناعية، مثل: صناعة الصودا الكاوية، والصناعات البلاستيكية، وإنتاج الأسمدة، وصناعة البويات، والحبر، والأصباغ. وهذه المخلفات تلقى في البحار والأنهار، حيث تلوث الأعشاب البحرية والأسماك، ويدخل </a:t>
            </a:r>
            <a:r>
              <a:rPr lang="ar-SA" sz="3400" dirty="0" err="1" smtClean="0"/>
              <a:t>الزئبق</a:t>
            </a:r>
            <a:r>
              <a:rPr lang="ar-SA" sz="3400" dirty="0" smtClean="0"/>
              <a:t> أيضا في صناعة المطهرات والمبيدات الحشرية والفطرية ومبيدات الحشائش، وفي عمليات </a:t>
            </a:r>
            <a:r>
              <a:rPr lang="ar-SA" sz="3400" dirty="0" err="1" smtClean="0"/>
              <a:t>الجلفنة</a:t>
            </a:r>
            <a:r>
              <a:rPr lang="ar-SA" sz="3400" dirty="0" smtClean="0"/>
              <a:t> وطلاء المعادن وصناعة السبائك، وفي صناعة المستحضرات الطبية، مثل: </a:t>
            </a:r>
            <a:r>
              <a:rPr lang="ar-SA" sz="3400" dirty="0" err="1" smtClean="0"/>
              <a:t>الميكروكروم</a:t>
            </a:r>
            <a:r>
              <a:rPr lang="ar-SA" sz="3400" dirty="0" smtClean="0"/>
              <a:t>، وأيضا في صناعة أجهزة القياس المحتوية على </a:t>
            </a:r>
            <a:r>
              <a:rPr lang="ar-SA" sz="3400" dirty="0" err="1" smtClean="0"/>
              <a:t>الزئبق</a:t>
            </a:r>
            <a:r>
              <a:rPr lang="ar-SA" sz="3400" dirty="0" smtClean="0"/>
              <a:t>، مثل: الترمومترات الزئبقية، وأجهزة قياس ضغط الدم(الفوج، 2003).</a:t>
            </a:r>
          </a:p>
          <a:p>
            <a:pPr algn="just">
              <a:buNone/>
            </a:pPr>
            <a:endParaRPr lang="en-US" sz="1300" dirty="0" smtClean="0"/>
          </a:p>
          <a:p>
            <a:pPr algn="just">
              <a:buNone/>
            </a:pPr>
            <a:r>
              <a:rPr lang="ar-SA" sz="3400" dirty="0" smtClean="0"/>
              <a:t>		 وتتلوث الأعشاب البحرية والأسماك في البحار والأنهار </a:t>
            </a:r>
            <a:r>
              <a:rPr lang="ar-SA" sz="3400" dirty="0" err="1" smtClean="0"/>
              <a:t>بالزئبق</a:t>
            </a:r>
            <a:r>
              <a:rPr lang="ar-SA" sz="3400" dirty="0" smtClean="0"/>
              <a:t> الذي يلقى مع مخلفات هذه الصناعات، ويجب أن لا يتعدى تركيز </a:t>
            </a:r>
            <a:r>
              <a:rPr lang="ar-SA" sz="3400" dirty="0" err="1" smtClean="0"/>
              <a:t>الزئبق</a:t>
            </a:r>
            <a:r>
              <a:rPr lang="ar-SA" sz="3400" dirty="0" smtClean="0"/>
              <a:t> في أنسجة الأسماك المستهلكة بواسطة الإنسان عن 0.5 مليجرام/ كيلوجرام من الأسماك(نشرة البيئة البحرية، 2001).</a:t>
            </a:r>
            <a:endParaRPr lang="en-US" sz="3400" dirty="0" smtClean="0"/>
          </a:p>
          <a:p>
            <a:endParaRPr lang="ar-SA"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solidFill>
                  <a:srgbClr val="FF0000"/>
                </a:solidFill>
              </a:rPr>
              <a:t>الأضرار الصحية </a:t>
            </a:r>
            <a:r>
              <a:rPr lang="ar-SA" b="1" dirty="0" err="1" smtClean="0">
                <a:solidFill>
                  <a:srgbClr val="FF0000"/>
                </a:solidFill>
              </a:rPr>
              <a:t>للزئبق</a:t>
            </a:r>
            <a:r>
              <a:rPr lang="ar-SA" dirty="0" smtClean="0">
                <a:solidFill>
                  <a:srgbClr val="FF0000"/>
                </a:solidFill>
              </a:rPr>
              <a:t>:</a:t>
            </a:r>
            <a:r>
              <a:rPr lang="ar-SA" dirty="0" smtClean="0"/>
              <a:t>	</a:t>
            </a:r>
            <a:r>
              <a:rPr lang="en-US" dirty="0" smtClean="0"/>
              <a:t/>
            </a:r>
            <a:br>
              <a:rPr lang="en-US" dirty="0" smtClean="0"/>
            </a:br>
            <a:endParaRPr lang="ar-SA" dirty="0"/>
          </a:p>
        </p:txBody>
      </p:sp>
      <p:sp>
        <p:nvSpPr>
          <p:cNvPr id="3" name="عنصر نائب للمحتوى 2"/>
          <p:cNvSpPr>
            <a:spLocks noGrp="1"/>
          </p:cNvSpPr>
          <p:nvPr>
            <p:ph idx="1"/>
          </p:nvPr>
        </p:nvSpPr>
        <p:spPr>
          <a:xfrm>
            <a:off x="457200" y="1071546"/>
            <a:ext cx="8401080" cy="5054617"/>
          </a:xfrm>
        </p:spPr>
        <p:txBody>
          <a:bodyPr>
            <a:normAutofit lnSpcReduction="10000"/>
          </a:bodyPr>
          <a:lstStyle/>
          <a:p>
            <a:pPr lvl="0" algn="just"/>
            <a:r>
              <a:rPr lang="ar-SA" dirty="0" smtClean="0"/>
              <a:t>يؤدي إلى اضطراب في نفاديه أغشية الخلايا الحية</a:t>
            </a:r>
            <a:r>
              <a:rPr lang="en-US" dirty="0" smtClean="0"/>
              <a:t>.</a:t>
            </a:r>
          </a:p>
          <a:p>
            <a:pPr lvl="0" algn="just"/>
            <a:r>
              <a:rPr lang="ar-SA" dirty="0" smtClean="0"/>
              <a:t> يحد من قدرة الغدة الدرقية على استيعاب عنصر اليود اللازم لها.</a:t>
            </a:r>
            <a:endParaRPr lang="en-US" dirty="0" smtClean="0"/>
          </a:p>
          <a:p>
            <a:pPr lvl="0" algn="just"/>
            <a:r>
              <a:rPr lang="ar-SA" dirty="0" smtClean="0"/>
              <a:t> يختزل قدرة أنظمة الكبد المضادة للسموم الأمر الذي يتسبب في زيادة الآثار الضارة لهذه السموم.</a:t>
            </a:r>
            <a:endParaRPr lang="en-US" dirty="0" smtClean="0"/>
          </a:p>
          <a:p>
            <a:pPr lvl="0" algn="just"/>
            <a:r>
              <a:rPr lang="ar-SA" dirty="0" smtClean="0"/>
              <a:t>له القدرة على الاتحاد مع قاعدة الأدنين للحمض النووي </a:t>
            </a:r>
            <a:r>
              <a:rPr lang="en-US" dirty="0" smtClean="0"/>
              <a:t>DNA</a:t>
            </a:r>
            <a:r>
              <a:rPr lang="ar-SA" dirty="0" smtClean="0"/>
              <a:t> في الموضع الذي ترتبط به هذه القاعدة مع سكر </a:t>
            </a:r>
            <a:r>
              <a:rPr lang="ar-SA" dirty="0" err="1" smtClean="0"/>
              <a:t>الريبوز</a:t>
            </a:r>
            <a:r>
              <a:rPr lang="ar-SA" dirty="0" smtClean="0"/>
              <a:t>؛ مما يؤدي إلى إحداث تغير كبير في تركيب الحمض النووي، وقد يوقف عملية تكوين البروتينات؛ مما يؤدي إلى وفاة الكائن الحي(إسلام، 2001).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1945</Words>
  <Application>Microsoft Office PowerPoint</Application>
  <PresentationFormat>On-screen Show (4:3)</PresentationFormat>
  <Paragraphs>626</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سمة Office</vt:lpstr>
      <vt:lpstr>PowerPoint Presentation</vt:lpstr>
      <vt:lpstr>PowerPoint Presentation</vt:lpstr>
      <vt:lpstr>PowerPoint Presentation</vt:lpstr>
      <vt:lpstr>المقدمة </vt:lpstr>
      <vt:lpstr>PowerPoint Presentation</vt:lpstr>
      <vt:lpstr>PowerPoint Presentation</vt:lpstr>
      <vt:lpstr>ومن أهم المعادن الثقيلة التي تلوث البيئة البحرية: </vt:lpstr>
      <vt:lpstr>مصادر تلوث البيئة البحرية بالزئبق: </vt:lpstr>
      <vt:lpstr>الأضرار الصحية للزئبق:  </vt:lpstr>
      <vt:lpstr>II -الكادميوم (Cd)Cadmium   :    </vt:lpstr>
      <vt:lpstr>الأضرار الصحية للكادميوم: </vt:lpstr>
      <vt:lpstr>III -الرصاص (Pb)Lead   : </vt:lpstr>
      <vt:lpstr>PowerPoint Presentation</vt:lpstr>
      <vt:lpstr>PowerPoint Presentation</vt:lpstr>
      <vt:lpstr>PowerPoint Presentation</vt:lpstr>
      <vt:lpstr>PowerPoint Presentation</vt:lpstr>
      <vt:lpstr>الهدف من الدراسة </vt:lpstr>
      <vt:lpstr>شكل 1. السردينة Sardinella  aurita)  ) </vt:lpstr>
      <vt:lpstr>شكل 2.المرجان الأحمر(Pagellus erythrinus) </vt:lpstr>
      <vt:lpstr>شكل 3. الصاورو(Trachurus  mediterraneus) </vt:lpstr>
      <vt:lpstr>شكل 4. تريليا الرمل (Mullus barbatus) </vt:lpstr>
      <vt:lpstr>شكل5. المنكوس (lithognathus mormyrus) </vt:lpstr>
      <vt:lpstr>شكل6. التونة زرقاء الزعنفة (Thunnus thynnus) </vt:lpstr>
      <vt:lpstr>Table 1. The range and mean of lengths and weights of the examined fish.    </vt:lpstr>
      <vt:lpstr>المواد وطرق العمل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الجماهيرية العربية الليبية الشعبية الاشتراكية العظمى أكاديمية الدراسات العليا- مدرسة العلوم الأساسية قسم علم الحيوان</dc:title>
  <dc:creator>SCID</dc:creator>
  <cp:lastModifiedBy>User</cp:lastModifiedBy>
  <cp:revision>175</cp:revision>
  <dcterms:modified xsi:type="dcterms:W3CDTF">2017-03-26T08:52:32Z</dcterms:modified>
</cp:coreProperties>
</file>