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79" r:id="rId6"/>
    <p:sldId id="262" r:id="rId7"/>
    <p:sldId id="264" r:id="rId8"/>
    <p:sldId id="278" r:id="rId9"/>
    <p:sldId id="265" r:id="rId10"/>
    <p:sldId id="266" r:id="rId11"/>
    <p:sldId id="267" r:id="rId12"/>
    <p:sldId id="268" r:id="rId13"/>
    <p:sldId id="269" r:id="rId14"/>
    <p:sldId id="270" r:id="rId15"/>
    <p:sldId id="281" r:id="rId16"/>
    <p:sldId id="282" r:id="rId17"/>
    <p:sldId id="283" r:id="rId18"/>
    <p:sldId id="284" r:id="rId19"/>
    <p:sldId id="285" r:id="rId20"/>
    <p:sldId id="287" r:id="rId21"/>
    <p:sldId id="286" r:id="rId22"/>
    <p:sldId id="288" r:id="rId23"/>
    <p:sldId id="289" r:id="rId24"/>
    <p:sldId id="290" r:id="rId25"/>
    <p:sldId id="291" r:id="rId26"/>
    <p:sldId id="29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6" autoAdjust="0"/>
    <p:restoredTop sz="94660"/>
  </p:normalViewPr>
  <p:slideViewPr>
    <p:cSldViewPr snapToGrid="0">
      <p:cViewPr varScale="1">
        <p:scale>
          <a:sx n="89" d="100"/>
          <a:sy n="89" d="100"/>
        </p:scale>
        <p:origin x="33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1FD2-ABEF-4AA8-AEE2-4377A1FF0DFF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FA2C-12CD-4341-B9EE-42E4A7ED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29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1FD2-ABEF-4AA8-AEE2-4377A1FF0DFF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FA2C-12CD-4341-B9EE-42E4A7ED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0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1FD2-ABEF-4AA8-AEE2-4377A1FF0DFF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FA2C-12CD-4341-B9EE-42E4A7ED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2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1FD2-ABEF-4AA8-AEE2-4377A1FF0DFF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FA2C-12CD-4341-B9EE-42E4A7ED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1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1FD2-ABEF-4AA8-AEE2-4377A1FF0DFF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FA2C-12CD-4341-B9EE-42E4A7ED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31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1FD2-ABEF-4AA8-AEE2-4377A1FF0DFF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FA2C-12CD-4341-B9EE-42E4A7ED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9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1FD2-ABEF-4AA8-AEE2-4377A1FF0DFF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FA2C-12CD-4341-B9EE-42E4A7ED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7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1FD2-ABEF-4AA8-AEE2-4377A1FF0DFF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FA2C-12CD-4341-B9EE-42E4A7ED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1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1FD2-ABEF-4AA8-AEE2-4377A1FF0DFF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FA2C-12CD-4341-B9EE-42E4A7ED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76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1FD2-ABEF-4AA8-AEE2-4377A1FF0DFF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FA2C-12CD-4341-B9EE-42E4A7ED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86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1FD2-ABEF-4AA8-AEE2-4377A1FF0DFF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FA2C-12CD-4341-B9EE-42E4A7ED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59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31FD2-ABEF-4AA8-AEE2-4377A1FF0DFF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8FA2C-12CD-4341-B9EE-42E4A7ED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6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mirwahba@du.edu.e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Natural Products Chemistry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Amir E. Wahba, Ph.D.</a:t>
            </a:r>
          </a:p>
          <a:p>
            <a:r>
              <a:rPr lang="en-US" dirty="0" smtClean="0"/>
              <a:t>Assistant Professor of Natural Products</a:t>
            </a:r>
          </a:p>
          <a:p>
            <a:r>
              <a:rPr lang="en-US" dirty="0" smtClean="0"/>
              <a:t>Chemistry Department</a:t>
            </a:r>
          </a:p>
          <a:p>
            <a:r>
              <a:rPr lang="en-US" dirty="0" smtClean="0"/>
              <a:t>Faculty of Science, Damietta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06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059" y="928478"/>
            <a:ext cx="7505700" cy="3800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071" y="4863890"/>
            <a:ext cx="50196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0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714" y="1929141"/>
            <a:ext cx="3168950" cy="2214731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42668" y="1929142"/>
            <a:ext cx="5181600" cy="4351338"/>
          </a:xfrm>
        </p:spPr>
        <p:txBody>
          <a:bodyPr/>
          <a:lstStyle/>
          <a:p>
            <a:r>
              <a:rPr lang="en-US" dirty="0" smtClean="0"/>
              <a:t>Tetrahydrocannabinol</a:t>
            </a:r>
          </a:p>
          <a:p>
            <a:pPr lvl="1"/>
            <a:r>
              <a:rPr lang="en-US" dirty="0" smtClean="0"/>
              <a:t>Moderate analgesic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709" y="4364536"/>
            <a:ext cx="2756230" cy="219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8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658" y="820872"/>
            <a:ext cx="3118898" cy="2704771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5178"/>
            <a:ext cx="3567135" cy="47561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443" y="3778102"/>
            <a:ext cx="3567113" cy="307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8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14" y="2343597"/>
            <a:ext cx="3151038" cy="236327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717" y="1285859"/>
            <a:ext cx="2856782" cy="236577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510" y="3853041"/>
            <a:ext cx="3344713" cy="332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3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15" y="3451959"/>
            <a:ext cx="2104035" cy="2802192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721" y="590086"/>
            <a:ext cx="2952750" cy="15430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7998" y="2911055"/>
            <a:ext cx="2606473" cy="394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1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Terpenes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2881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Volatile oily compounds </a:t>
            </a:r>
          </a:p>
          <a:p>
            <a:r>
              <a:rPr lang="en-US" dirty="0" smtClean="0"/>
              <a:t>Usually give the smells of plants </a:t>
            </a:r>
          </a:p>
          <a:p>
            <a:r>
              <a:rPr lang="en-US" dirty="0" smtClean="0"/>
              <a:t>Essential oils</a:t>
            </a:r>
          </a:p>
          <a:p>
            <a:r>
              <a:rPr lang="en-US" dirty="0" smtClean="0"/>
              <a:t>All aliphatic compounds</a:t>
            </a:r>
          </a:p>
          <a:p>
            <a:r>
              <a:rPr lang="en-US" dirty="0" smtClean="0"/>
              <a:t>Biosynthetically obtained from isoprene unit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286566"/>
              </p:ext>
            </p:extLst>
          </p:nvPr>
        </p:nvGraphicFramePr>
        <p:xfrm>
          <a:off x="3705644" y="4175425"/>
          <a:ext cx="1480364" cy="1319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CS ChemDraw Drawing" r:id="rId3" imgW="1053049" imgH="938768" progId="ChemDraw.Document.6.0">
                  <p:embed/>
                </p:oleObj>
              </mc:Choice>
              <mc:Fallback>
                <p:oleObj name="CS ChemDraw Drawing" r:id="rId3" imgW="1053049" imgH="93876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5644" y="4175425"/>
                        <a:ext cx="1480364" cy="13196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049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Terpenes</a:t>
            </a:r>
            <a:r>
              <a:rPr lang="en-US" dirty="0" smtClean="0">
                <a:solidFill>
                  <a:srgbClr val="FF0000"/>
                </a:solidFill>
              </a:rPr>
              <a:t>: Classification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407233"/>
              </p:ext>
            </p:extLst>
          </p:nvPr>
        </p:nvGraphicFramePr>
        <p:xfrm>
          <a:off x="1850664" y="2395223"/>
          <a:ext cx="8118724" cy="3815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5898"/>
                <a:gridCol w="4612826"/>
              </a:tblGrid>
              <a:tr h="421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Number of carbon atoms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Class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21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10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Monoterpenoids (C</a:t>
                      </a:r>
                      <a:r>
                        <a:rPr lang="en-US" sz="2500" baseline="-25000">
                          <a:effectLst/>
                        </a:rPr>
                        <a:t>10</a:t>
                      </a:r>
                      <a:r>
                        <a:rPr lang="en-US" sz="2500">
                          <a:effectLst/>
                        </a:rPr>
                        <a:t>H</a:t>
                      </a:r>
                      <a:r>
                        <a:rPr lang="en-US" sz="2500" baseline="-25000">
                          <a:effectLst/>
                        </a:rPr>
                        <a:t>16</a:t>
                      </a:r>
                      <a:r>
                        <a:rPr lang="en-US" sz="2500">
                          <a:effectLst/>
                        </a:rPr>
                        <a:t>)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21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15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Sesquiterpenoids (C</a:t>
                      </a:r>
                      <a:r>
                        <a:rPr lang="en-US" sz="2500" baseline="-25000">
                          <a:effectLst/>
                        </a:rPr>
                        <a:t>15</a:t>
                      </a:r>
                      <a:r>
                        <a:rPr lang="en-US" sz="2500">
                          <a:effectLst/>
                        </a:rPr>
                        <a:t>H</a:t>
                      </a:r>
                      <a:r>
                        <a:rPr lang="en-US" sz="2500" baseline="-25000">
                          <a:effectLst/>
                        </a:rPr>
                        <a:t>24</a:t>
                      </a:r>
                      <a:r>
                        <a:rPr lang="en-US" sz="2500">
                          <a:effectLst/>
                        </a:rPr>
                        <a:t>)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21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20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Diterpenoids (C</a:t>
                      </a:r>
                      <a:r>
                        <a:rPr lang="en-US" sz="2500" baseline="-25000">
                          <a:effectLst/>
                        </a:rPr>
                        <a:t>20</a:t>
                      </a:r>
                      <a:r>
                        <a:rPr lang="en-US" sz="2500">
                          <a:effectLst/>
                        </a:rPr>
                        <a:t>H</a:t>
                      </a:r>
                      <a:r>
                        <a:rPr lang="en-US" sz="2500" baseline="-25000">
                          <a:effectLst/>
                        </a:rPr>
                        <a:t>32</a:t>
                      </a:r>
                      <a:r>
                        <a:rPr lang="en-US" sz="2500">
                          <a:effectLst/>
                        </a:rPr>
                        <a:t>)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21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25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Sesterterpenoids (C</a:t>
                      </a:r>
                      <a:r>
                        <a:rPr lang="en-US" sz="2500" baseline="-25000">
                          <a:effectLst/>
                        </a:rPr>
                        <a:t>25</a:t>
                      </a:r>
                      <a:r>
                        <a:rPr lang="en-US" sz="2500">
                          <a:effectLst/>
                        </a:rPr>
                        <a:t>H</a:t>
                      </a:r>
                      <a:r>
                        <a:rPr lang="en-US" sz="2500" baseline="-25000">
                          <a:effectLst/>
                        </a:rPr>
                        <a:t>40</a:t>
                      </a:r>
                      <a:r>
                        <a:rPr lang="en-US" sz="2500">
                          <a:effectLst/>
                        </a:rPr>
                        <a:t>)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21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30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Triterpenoids (C</a:t>
                      </a:r>
                      <a:r>
                        <a:rPr lang="en-US" sz="2500" baseline="-25000">
                          <a:effectLst/>
                        </a:rPr>
                        <a:t>30</a:t>
                      </a:r>
                      <a:r>
                        <a:rPr lang="en-US" sz="2500">
                          <a:effectLst/>
                        </a:rPr>
                        <a:t>H</a:t>
                      </a:r>
                      <a:r>
                        <a:rPr lang="en-US" sz="2500" baseline="-25000">
                          <a:effectLst/>
                        </a:rPr>
                        <a:t>48</a:t>
                      </a:r>
                      <a:r>
                        <a:rPr lang="en-US" sz="2500">
                          <a:effectLst/>
                        </a:rPr>
                        <a:t>)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631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40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Tetraterpenoids (Carotenoids) (C</a:t>
                      </a:r>
                      <a:r>
                        <a:rPr lang="en-US" sz="2500" baseline="-25000">
                          <a:effectLst/>
                        </a:rPr>
                        <a:t>40</a:t>
                      </a:r>
                      <a:r>
                        <a:rPr lang="en-US" sz="2500">
                          <a:effectLst/>
                        </a:rPr>
                        <a:t>H</a:t>
                      </a:r>
                      <a:r>
                        <a:rPr lang="en-US" sz="2500" baseline="-25000">
                          <a:effectLst/>
                        </a:rPr>
                        <a:t>64</a:t>
                      </a:r>
                      <a:r>
                        <a:rPr lang="en-US" sz="2500">
                          <a:effectLst/>
                        </a:rPr>
                        <a:t>)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21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&gt;40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</a:rPr>
                        <a:t>Polyterpenoids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440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Terpenes</a:t>
            </a:r>
            <a:r>
              <a:rPr lang="en-US" dirty="0" smtClean="0">
                <a:solidFill>
                  <a:srgbClr val="FF0000"/>
                </a:solidFill>
              </a:rPr>
              <a:t>: Isoprene Rule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Isoprene rule: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1" y="2498693"/>
            <a:ext cx="3344713" cy="3321159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15257"/>
              </p:ext>
            </p:extLst>
          </p:nvPr>
        </p:nvGraphicFramePr>
        <p:xfrm>
          <a:off x="1345421" y="2666221"/>
          <a:ext cx="4271963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CS ChemDraw Drawing" r:id="rId4" imgW="4271737" imgH="1781666" progId="ChemDraw.Document.6.0">
                  <p:embed/>
                </p:oleObj>
              </mc:Choice>
              <mc:Fallback>
                <p:oleObj name="CS ChemDraw Drawing" r:id="rId4" imgW="4271737" imgH="178166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45421" y="2666221"/>
                        <a:ext cx="4271963" cy="178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695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Monoterpenoids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and </a:t>
            </a:r>
            <a:r>
              <a:rPr lang="en-US" dirty="0" err="1" smtClean="0">
                <a:solidFill>
                  <a:srgbClr val="FF0000"/>
                </a:solidFill>
              </a:rPr>
              <a:t>Sesquiterpenoids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Isolation:</a:t>
            </a: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Steam distillation </a:t>
            </a:r>
          </a:p>
          <a:p>
            <a:pPr lvl="1"/>
            <a:r>
              <a:rPr lang="en-US" dirty="0" smtClean="0"/>
              <a:t>Extraction with volatile solvents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Structure Elucidation: </a:t>
            </a:r>
          </a:p>
          <a:p>
            <a:pPr lvl="1"/>
            <a:r>
              <a:rPr lang="en-US" dirty="0" smtClean="0"/>
              <a:t>Pure sample</a:t>
            </a:r>
          </a:p>
          <a:p>
            <a:pPr lvl="1"/>
            <a:r>
              <a:rPr lang="en-US" dirty="0" smtClean="0"/>
              <a:t>Molecular formula </a:t>
            </a:r>
          </a:p>
          <a:p>
            <a:pPr lvl="2"/>
            <a:r>
              <a:rPr lang="en-US" dirty="0" smtClean="0"/>
              <a:t>Mass spectrophotometer </a:t>
            </a:r>
          </a:p>
          <a:p>
            <a:pPr lvl="2"/>
            <a:r>
              <a:rPr lang="en-US" dirty="0" smtClean="0"/>
              <a:t>Chemical reactions </a:t>
            </a:r>
          </a:p>
          <a:p>
            <a:pPr lvl="1"/>
            <a:r>
              <a:rPr lang="en-US" dirty="0" smtClean="0"/>
              <a:t>Complete Structure:</a:t>
            </a:r>
          </a:p>
          <a:p>
            <a:pPr lvl="2"/>
            <a:r>
              <a:rPr lang="en-US" dirty="0" smtClean="0"/>
              <a:t>Chemical methods </a:t>
            </a:r>
          </a:p>
          <a:p>
            <a:pPr lvl="2"/>
            <a:r>
              <a:rPr lang="en-US" dirty="0" smtClean="0"/>
              <a:t>Modern Spectroscopy (IR, NMR, 2D-NMR)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93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Myrcene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Acyclic </a:t>
            </a:r>
            <a:r>
              <a:rPr lang="en-US" dirty="0" err="1" smtClean="0"/>
              <a:t>monoterpenoid</a:t>
            </a:r>
            <a:r>
              <a:rPr lang="en-US" dirty="0" smtClean="0"/>
              <a:t> hydrocarbon </a:t>
            </a:r>
          </a:p>
          <a:p>
            <a:r>
              <a:rPr lang="en-US" dirty="0" smtClean="0"/>
              <a:t>Isolated from verbena and bay oils (</a:t>
            </a:r>
            <a:r>
              <a:rPr lang="ar-EG" dirty="0" smtClean="0"/>
              <a:t>ورق الغار أو ورق موسى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Used in perfume industry</a:t>
            </a:r>
            <a:r>
              <a:rPr lang="ar-EG" dirty="0" smtClean="0"/>
              <a:t> </a:t>
            </a:r>
            <a:r>
              <a:rPr lang="en-US" dirty="0" smtClean="0"/>
              <a:t>and as flavoring material in cooking</a:t>
            </a:r>
          </a:p>
          <a:p>
            <a:r>
              <a:rPr lang="en-US" dirty="0" smtClean="0"/>
              <a:t>Molecular formula: C</a:t>
            </a:r>
            <a:r>
              <a:rPr lang="en-US" baseline="-25000" dirty="0" smtClean="0"/>
              <a:t>10</a:t>
            </a:r>
            <a:r>
              <a:rPr lang="en-US" dirty="0" smtClean="0"/>
              <a:t>H</a:t>
            </a:r>
            <a:r>
              <a:rPr lang="en-US" baseline="-25000" dirty="0" smtClean="0"/>
              <a:t>16</a:t>
            </a:r>
            <a:endParaRPr lang="en-US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624" y="1027906"/>
            <a:ext cx="20955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Dr. Amir E. Wahba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Research Interest: </a:t>
            </a:r>
          </a:p>
          <a:p>
            <a:pPr lvl="1"/>
            <a:r>
              <a:rPr lang="en-US" dirty="0" smtClean="0"/>
              <a:t>Marine natural products, total synthesis of natural products, cancer chemotherapy, pseudo LDL nanoparticles for targeted delivery of cancer chemotherapy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Contact:</a:t>
            </a:r>
          </a:p>
          <a:p>
            <a:pPr lvl="1"/>
            <a:r>
              <a:rPr lang="en-US" dirty="0" smtClean="0"/>
              <a:t>Office hours: Saturday, by appointment </a:t>
            </a:r>
          </a:p>
          <a:p>
            <a:pPr lvl="1"/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amirwahba@du.edu.eg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176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General Chemical Methods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Catalytic hydrogenation: </a:t>
            </a:r>
          </a:p>
          <a:p>
            <a:endParaRPr lang="en-US" dirty="0"/>
          </a:p>
          <a:p>
            <a:r>
              <a:rPr lang="en-US" dirty="0" err="1" smtClean="0"/>
              <a:t>Ozonolysis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996701"/>
              </p:ext>
            </p:extLst>
          </p:nvPr>
        </p:nvGraphicFramePr>
        <p:xfrm>
          <a:off x="2864779" y="3762914"/>
          <a:ext cx="3546276" cy="619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CS ChemDraw Drawing" r:id="rId3" imgW="2391050" imgH="417843" progId="ChemDraw.Document.6.0">
                  <p:embed/>
                </p:oleObj>
              </mc:Choice>
              <mc:Fallback>
                <p:oleObj name="CS ChemDraw Drawing" r:id="rId3" imgW="2391050" imgH="41784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64779" y="3762914"/>
                        <a:ext cx="3546276" cy="619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643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Structure Elucidation of </a:t>
            </a:r>
            <a:r>
              <a:rPr lang="en-US" dirty="0" err="1" smtClean="0">
                <a:solidFill>
                  <a:srgbClr val="FF0000"/>
                </a:solidFill>
              </a:rPr>
              <a:t>Myrcene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597586"/>
              </p:ext>
            </p:extLst>
          </p:nvPr>
        </p:nvGraphicFramePr>
        <p:xfrm>
          <a:off x="2929658" y="1825625"/>
          <a:ext cx="5437965" cy="4713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CS ChemDraw Drawing" r:id="rId3" imgW="5036855" imgH="4366354" progId="ChemDraw.Document.6.0">
                  <p:embed/>
                </p:oleObj>
              </mc:Choice>
              <mc:Fallback>
                <p:oleObj name="CS ChemDraw Drawing" r:id="rId3" imgW="5036855" imgH="436635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29658" y="1825625"/>
                        <a:ext cx="5437965" cy="4713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989910"/>
              </p:ext>
            </p:extLst>
          </p:nvPr>
        </p:nvGraphicFramePr>
        <p:xfrm>
          <a:off x="5656263" y="2844800"/>
          <a:ext cx="877887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CS ChemDraw Drawing" r:id="rId5" imgW="877824" imgH="1167415" progId="ChemDraw.Document.6.0">
                  <p:embed/>
                </p:oleObj>
              </mc:Choice>
              <mc:Fallback>
                <p:oleObj name="CS ChemDraw Drawing" r:id="rId5" imgW="877824" imgH="116741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56263" y="2844800"/>
                        <a:ext cx="877887" cy="116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088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Structure Elucidation of </a:t>
            </a:r>
            <a:r>
              <a:rPr lang="en-US" dirty="0" err="1">
                <a:solidFill>
                  <a:srgbClr val="FF0000"/>
                </a:solidFill>
              </a:rPr>
              <a:t>Myrcene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337343"/>
              </p:ext>
            </p:extLst>
          </p:nvPr>
        </p:nvGraphicFramePr>
        <p:xfrm>
          <a:off x="3099998" y="1324455"/>
          <a:ext cx="5662613" cy="517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CS ChemDraw Drawing" r:id="rId3" imgW="5663326" imgH="5172346" progId="ChemDraw.Document.6.0">
                  <p:embed/>
                </p:oleObj>
              </mc:Choice>
              <mc:Fallback>
                <p:oleObj name="CS ChemDraw Drawing" r:id="rId3" imgW="5663326" imgH="517234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99998" y="1324455"/>
                        <a:ext cx="5662613" cy="517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078189"/>
              </p:ext>
            </p:extLst>
          </p:nvPr>
        </p:nvGraphicFramePr>
        <p:xfrm>
          <a:off x="3025207" y="5489500"/>
          <a:ext cx="877887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CS ChemDraw Drawing" r:id="rId5" imgW="877824" imgH="1167415" progId="ChemDraw.Document.6.0">
                  <p:embed/>
                </p:oleObj>
              </mc:Choice>
              <mc:Fallback>
                <p:oleObj name="CS ChemDraw Drawing" r:id="rId5" imgW="877824" imgH="116741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25207" y="5489500"/>
                        <a:ext cx="877887" cy="116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353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Citral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60-80% in lemon grass oil</a:t>
            </a:r>
          </a:p>
          <a:p>
            <a:r>
              <a:rPr lang="en-US" dirty="0" smtClean="0"/>
              <a:t>Smell of lemons</a:t>
            </a:r>
          </a:p>
          <a:p>
            <a:r>
              <a:rPr lang="en-US" dirty="0" smtClean="0"/>
              <a:t>Molecular formula: C</a:t>
            </a:r>
            <a:r>
              <a:rPr lang="en-US" baseline="-25000" dirty="0" smtClean="0"/>
              <a:t>10</a:t>
            </a:r>
            <a:r>
              <a:rPr lang="en-US" dirty="0" smtClean="0"/>
              <a:t>H</a:t>
            </a:r>
            <a:r>
              <a:rPr lang="en-US" baseline="-25000" dirty="0" smtClean="0"/>
              <a:t>16</a:t>
            </a:r>
            <a:r>
              <a:rPr lang="en-US" dirty="0" smtClean="0"/>
              <a:t>O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8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Citral</a:t>
            </a:r>
            <a:r>
              <a:rPr lang="en-US" dirty="0" smtClean="0">
                <a:solidFill>
                  <a:srgbClr val="FF0000"/>
                </a:solidFill>
              </a:rPr>
              <a:t>: Structure Elucidation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040740"/>
              </p:ext>
            </p:extLst>
          </p:nvPr>
        </p:nvGraphicFramePr>
        <p:xfrm>
          <a:off x="1850396" y="1690688"/>
          <a:ext cx="7603058" cy="4352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CS ChemDraw Drawing" r:id="rId3" imgW="5850884" imgH="3349956" progId="ChemDraw.Document.6.0">
                  <p:embed/>
                </p:oleObj>
              </mc:Choice>
              <mc:Fallback>
                <p:oleObj name="CS ChemDraw Drawing" r:id="rId3" imgW="5850884" imgH="334995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0396" y="1690688"/>
                        <a:ext cx="7603058" cy="4352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8584927" y="6042954"/>
            <a:ext cx="1328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laevulic</a:t>
            </a:r>
            <a:r>
              <a:rPr lang="en-US" dirty="0"/>
              <a:t> acid</a:t>
            </a:r>
          </a:p>
        </p:txBody>
      </p:sp>
    </p:spTree>
    <p:extLst>
      <p:ext uri="{BB962C8B-B14F-4D97-AF65-F5344CB8AC3E}">
        <p14:creationId xmlns:p14="http://schemas.microsoft.com/office/powerpoint/2010/main" val="331607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Citral</a:t>
            </a:r>
            <a:r>
              <a:rPr lang="en-US" dirty="0">
                <a:solidFill>
                  <a:srgbClr val="FF0000"/>
                </a:solidFill>
              </a:rPr>
              <a:t>: Structure Elucidation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401188"/>
              </p:ext>
            </p:extLst>
          </p:nvPr>
        </p:nvGraphicFramePr>
        <p:xfrm>
          <a:off x="2499802" y="2511336"/>
          <a:ext cx="6352283" cy="1957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CS ChemDraw Drawing" r:id="rId3" imgW="3880033" imgH="1194989" progId="ChemDraw.Document.6.0">
                  <p:embed/>
                </p:oleObj>
              </mc:Choice>
              <mc:Fallback>
                <p:oleObj name="CS ChemDraw Drawing" r:id="rId3" imgW="3880033" imgH="119498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9802" y="2511336"/>
                        <a:ext cx="6352283" cy="1957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68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Expected questions:</a:t>
            </a:r>
          </a:p>
          <a:p>
            <a:pPr lvl="1"/>
            <a:r>
              <a:rPr lang="en-US" dirty="0" smtClean="0"/>
              <a:t>Building blocks for </a:t>
            </a:r>
            <a:r>
              <a:rPr lang="en-US" dirty="0" smtClean="0"/>
              <a:t>the biosynthesis of natural products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/>
              <a:t>chemical puzzle that describe the structure elucidation of a </a:t>
            </a:r>
            <a:r>
              <a:rPr lang="en-US" dirty="0" err="1" smtClean="0"/>
              <a:t>terpenoid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0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Are Natural Products?	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920" y="1540954"/>
            <a:ext cx="7501297" cy="450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0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Are Natural Products?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173" y="2705462"/>
            <a:ext cx="4198865" cy="22590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91" y="2705462"/>
            <a:ext cx="3080507" cy="217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3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 are Natural Products?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Living organisms produces natural products for several reasons: </a:t>
            </a:r>
          </a:p>
          <a:p>
            <a:pPr lvl="1"/>
            <a:r>
              <a:rPr lang="en-US" dirty="0" smtClean="0"/>
              <a:t>Live</a:t>
            </a:r>
          </a:p>
          <a:p>
            <a:pPr lvl="1"/>
            <a:r>
              <a:rPr lang="en-US" dirty="0" smtClean="0"/>
              <a:t>Grow</a:t>
            </a:r>
          </a:p>
          <a:p>
            <a:pPr lvl="1"/>
            <a:r>
              <a:rPr lang="en-US" dirty="0" smtClean="0"/>
              <a:t>Reproduce</a:t>
            </a:r>
          </a:p>
          <a:p>
            <a:pPr lvl="1"/>
            <a:r>
              <a:rPr lang="en-US" dirty="0" smtClean="0"/>
              <a:t>Defense</a:t>
            </a:r>
          </a:p>
          <a:p>
            <a:pPr lvl="1"/>
            <a:r>
              <a:rPr lang="en-US" dirty="0" smtClean="0"/>
              <a:t>Communicate</a:t>
            </a:r>
          </a:p>
          <a:p>
            <a:r>
              <a:rPr lang="en-US" dirty="0">
                <a:solidFill>
                  <a:srgbClr val="FF0000"/>
                </a:solidFill>
              </a:rPr>
              <a:t>Examples of living organisms that produces natural products:</a:t>
            </a:r>
          </a:p>
          <a:p>
            <a:pPr lvl="1"/>
            <a:r>
              <a:rPr lang="en-US" dirty="0" smtClean="0"/>
              <a:t>Bacteria</a:t>
            </a:r>
          </a:p>
          <a:p>
            <a:pPr lvl="1"/>
            <a:r>
              <a:rPr lang="en-US" dirty="0" smtClean="0"/>
              <a:t>Fungi</a:t>
            </a:r>
          </a:p>
          <a:p>
            <a:pPr lvl="1"/>
            <a:r>
              <a:rPr lang="en-US" dirty="0" smtClean="0"/>
              <a:t>Plants</a:t>
            </a:r>
          </a:p>
          <a:p>
            <a:pPr lvl="1"/>
            <a:r>
              <a:rPr lang="en-US" dirty="0" smtClean="0"/>
              <a:t>Marine organisms (sponges, alga...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28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45483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How Do plants produces chemicals? Biosynthesis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381" y="1766423"/>
            <a:ext cx="6630838" cy="44254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293" y="290760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332" y="219075"/>
            <a:ext cx="7610475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0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Primary Metabolism: </a:t>
            </a:r>
            <a:r>
              <a:rPr lang="en-US" b="1" dirty="0"/>
              <a:t> </a:t>
            </a:r>
            <a:r>
              <a:rPr lang="en-US" dirty="0"/>
              <a:t>All the chemical reactions necessary for the live of </a:t>
            </a:r>
            <a:r>
              <a:rPr lang="en-US" dirty="0" smtClean="0"/>
              <a:t>the organism </a:t>
            </a:r>
            <a:r>
              <a:rPr lang="en-US" dirty="0"/>
              <a:t>by itself. </a:t>
            </a:r>
          </a:p>
          <a:p>
            <a:r>
              <a:rPr lang="en-US" dirty="0">
                <a:solidFill>
                  <a:srgbClr val="FF0000"/>
                </a:solidFill>
              </a:rPr>
              <a:t>Primary Metabolites: </a:t>
            </a:r>
            <a:r>
              <a:rPr lang="en-US" b="1" dirty="0"/>
              <a:t> </a:t>
            </a:r>
            <a:r>
              <a:rPr lang="en-US" dirty="0"/>
              <a:t>All the chemical products involved in the </a:t>
            </a:r>
            <a:r>
              <a:rPr lang="en-US" dirty="0" smtClean="0"/>
              <a:t>Primary</a:t>
            </a:r>
            <a:r>
              <a:rPr lang="en-US" b="1" dirty="0" smtClean="0"/>
              <a:t> </a:t>
            </a:r>
            <a:r>
              <a:rPr lang="en-US" dirty="0" smtClean="0"/>
              <a:t>Metabolism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Secondary Metabolites:  </a:t>
            </a:r>
            <a:r>
              <a:rPr lang="en-US" dirty="0"/>
              <a:t>All the chemical products that are produced by </a:t>
            </a:r>
            <a:r>
              <a:rPr lang="en-US" dirty="0" smtClean="0"/>
              <a:t>the</a:t>
            </a:r>
            <a:r>
              <a:rPr lang="en-US" b="1" dirty="0" smtClean="0"/>
              <a:t> </a:t>
            </a:r>
            <a:r>
              <a:rPr lang="en-US" dirty="0" smtClean="0"/>
              <a:t>living </a:t>
            </a:r>
            <a:r>
              <a:rPr lang="en-US" dirty="0"/>
              <a:t>organism but are NOT involved in the primary metabolism. Not </a:t>
            </a:r>
            <a:r>
              <a:rPr lang="en-US" dirty="0" smtClean="0"/>
              <a:t>necessary for </a:t>
            </a:r>
            <a:r>
              <a:rPr lang="en-US" dirty="0"/>
              <a:t>the live of the organism by itself but </a:t>
            </a:r>
            <a:r>
              <a:rPr lang="en-US" dirty="0" smtClean="0"/>
              <a:t>useful </a:t>
            </a:r>
            <a:r>
              <a:rPr lang="en-US" dirty="0"/>
              <a:t>for interaction with </a:t>
            </a:r>
            <a:r>
              <a:rPr lang="en-US" dirty="0" smtClean="0"/>
              <a:t>others (chemical </a:t>
            </a:r>
            <a:r>
              <a:rPr lang="en-US" dirty="0"/>
              <a:t>communication, chemical </a:t>
            </a:r>
            <a:r>
              <a:rPr lang="en-US" dirty="0" smtClean="0"/>
              <a:t>defenses).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Biosynthesis: Building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265" y="1285785"/>
            <a:ext cx="8216482" cy="511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4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376</Words>
  <Application>Microsoft Office PowerPoint</Application>
  <PresentationFormat>Widescreen</PresentationFormat>
  <Paragraphs>97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CS ChemDraw Drawing</vt:lpstr>
      <vt:lpstr>Natural Products Chemistry</vt:lpstr>
      <vt:lpstr>Instructor</vt:lpstr>
      <vt:lpstr>What Are Natural Products? </vt:lpstr>
      <vt:lpstr>What Are Natural Products?</vt:lpstr>
      <vt:lpstr>What are Natural Products?</vt:lpstr>
      <vt:lpstr>How Do plants produces chemicals? Biosynthesis</vt:lpstr>
      <vt:lpstr>PowerPoint Presentation</vt:lpstr>
      <vt:lpstr>PowerPoint Presentation</vt:lpstr>
      <vt:lpstr>Biosynthesis: Building Blocks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Terpenes </vt:lpstr>
      <vt:lpstr>Terpenes: Classification</vt:lpstr>
      <vt:lpstr>Terpenes: Isoprene Rule</vt:lpstr>
      <vt:lpstr>Monoterpenoids and Sesquiterpenoids</vt:lpstr>
      <vt:lpstr>Myrcene</vt:lpstr>
      <vt:lpstr>General Chemical Methods</vt:lpstr>
      <vt:lpstr>Structure Elucidation of Myrcene</vt:lpstr>
      <vt:lpstr>Structure Elucidation of Myrcene</vt:lpstr>
      <vt:lpstr>Citral </vt:lpstr>
      <vt:lpstr>Citral: Structure Elucidation</vt:lpstr>
      <vt:lpstr>Citral: Structure Elucidation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Products Chemistry</dc:title>
  <dc:creator>hoda gebril</dc:creator>
  <cp:lastModifiedBy>hoda gebril</cp:lastModifiedBy>
  <cp:revision>42</cp:revision>
  <dcterms:created xsi:type="dcterms:W3CDTF">2014-10-10T15:58:21Z</dcterms:created>
  <dcterms:modified xsi:type="dcterms:W3CDTF">2014-10-21T11:10:15Z</dcterms:modified>
</cp:coreProperties>
</file>